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6858000" cx="12192000"/>
  <p:notesSz cx="6858000" cy="9144000"/>
  <p:embeddedFontLst>
    <p:embeddedFont>
      <p:font typeface="Proxima Nova"/>
      <p:bold r:id="rId52"/>
      <p:boldItalic r:id="rId53"/>
    </p:embeddedFont>
    <p:embeddedFont>
      <p:font typeface="Roboto"/>
      <p:regular r:id="rId54"/>
      <p:bold r:id="rId55"/>
      <p:italic r:id="rId56"/>
      <p:boldItalic r:id="rId57"/>
    </p:embeddedFont>
    <p:embeddedFont>
      <p:font typeface="Roboto Mon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25C6B88-58DA-4C7D-AAED-92C72194069D}">
  <a:tblStyle styleId="{525C6B88-58DA-4C7D-AAED-92C72194069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RobotoMon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Mon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ProximaNova-boldItalic.fntdata"/><Relationship Id="rId52" Type="http://schemas.openxmlformats.org/officeDocument/2006/relationships/font" Target="fonts/ProximaNova-bold.fntdata"/><Relationship Id="rId11" Type="http://schemas.openxmlformats.org/officeDocument/2006/relationships/slide" Target="slides/slide6.xml"/><Relationship Id="rId55" Type="http://schemas.openxmlformats.org/officeDocument/2006/relationships/font" Target="fonts/Roboto-bold.fntdata"/><Relationship Id="rId10" Type="http://schemas.openxmlformats.org/officeDocument/2006/relationships/slide" Target="slides/slide5.xml"/><Relationship Id="rId54" Type="http://schemas.openxmlformats.org/officeDocument/2006/relationships/font" Target="fonts/Roboto-regular.fntdata"/><Relationship Id="rId13" Type="http://schemas.openxmlformats.org/officeDocument/2006/relationships/slide" Target="slides/slide8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-italic.fntdata"/><Relationship Id="rId15" Type="http://schemas.openxmlformats.org/officeDocument/2006/relationships/slide" Target="slides/slide10.xml"/><Relationship Id="rId59" Type="http://schemas.openxmlformats.org/officeDocument/2006/relationships/font" Target="fonts/RobotoMono-bold.fntdata"/><Relationship Id="rId14" Type="http://schemas.openxmlformats.org/officeDocument/2006/relationships/slide" Target="slides/slide9.xml"/><Relationship Id="rId58" Type="http://schemas.openxmlformats.org/officeDocument/2006/relationships/font" Target="fonts/RobotoMon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1" Type="http://schemas.openxmlformats.org/officeDocument/2006/relationships/hyperlink" Target="https://firebase.google.com/docs/cloud-messaging/downstream" TargetMode="External"/><Relationship Id="rId10" Type="http://schemas.openxmlformats.org/officeDocument/2006/relationships/hyperlink" Target="https://developer.android.com/reference/android/app/job/JobScheduler" TargetMode="External"/><Relationship Id="rId13" Type="http://schemas.openxmlformats.org/officeDocument/2006/relationships/hyperlink" Target="https://firebase.google.com/docs/cloud-messaging/concept-options#notifications_and_data_messages" TargetMode="External"/><Relationship Id="rId12" Type="http://schemas.openxmlformats.org/officeDocument/2006/relationships/hyperlink" Target="https://firebase.google.com/docs/cloud-messaging/concept-options#setting-the-priority-of-a-message" TargetMode="External"/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android.com/reference/android/os/PowerManager.WakeLock" TargetMode="External"/><Relationship Id="rId3" Type="http://schemas.openxmlformats.org/officeDocument/2006/relationships/hyperlink" Target="https://developer.android.com/reference/android/app/AlarmManager" TargetMode="External"/><Relationship Id="rId4" Type="http://schemas.openxmlformats.org/officeDocument/2006/relationships/hyperlink" Target="https://developer.android.com/reference/android/app/AlarmManager#setExact(int,%20long,%20android.app.PendingIntent)" TargetMode="External"/><Relationship Id="rId9" Type="http://schemas.openxmlformats.org/officeDocument/2006/relationships/hyperlink" Target="https://developer.android.com/reference/android/content/AbstractThreadedSyncAdapter" TargetMode="External"/><Relationship Id="rId15" Type="http://schemas.openxmlformats.org/officeDocument/2006/relationships/hyperlink" Target="https://developer.android.com/reference/android/app/AlarmManager#setExactAndAllowWhileIdle(int,%20long,%20android.app.PendingIntent)" TargetMode="External"/><Relationship Id="rId14" Type="http://schemas.openxmlformats.org/officeDocument/2006/relationships/hyperlink" Target="https://developer.android.com/reference/android/app/AlarmManager#setAndAllowWhileIdle(int,%20long,%20android.app.PendingIntent)" TargetMode="External"/><Relationship Id="rId16" Type="http://schemas.openxmlformats.org/officeDocument/2006/relationships/hyperlink" Target="https://developer.android.com/training/monitoring-device-state/doze-standby#testing_doze" TargetMode="External"/><Relationship Id="rId5" Type="http://schemas.openxmlformats.org/officeDocument/2006/relationships/hyperlink" Target="https://developer.android.com/reference/android/app/AlarmManager#setWindow(int,%20long,%20long,%20android.app.PendingIntent)" TargetMode="External"/><Relationship Id="rId6" Type="http://schemas.openxmlformats.org/officeDocument/2006/relationships/hyperlink" Target="https://developer.android.com/reference/android/app/AlarmManager#setAndAllowWhileIdle(int,%20long,%20android.app.PendingIntent)" TargetMode="External"/><Relationship Id="rId7" Type="http://schemas.openxmlformats.org/officeDocument/2006/relationships/hyperlink" Target="https://developer.android.com/reference/android/app/AlarmManager#setExactAndAllowWhileIdle(int,%20long,%20android.app.PendingIntent)" TargetMode="External"/><Relationship Id="rId8" Type="http://schemas.openxmlformats.org/officeDocument/2006/relationships/hyperlink" Target="https://developer.android.com/reference/android/app/AlarmManager#setAlarmClock(android.app.AlarmManager.AlarmClockInfo,%20android.app.PendingIntent)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c5ebd2049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c5ebd2049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c5ebd2049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c5ebd2049_0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c5ebd2049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dc5ebd2049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c5ebd2049_0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c5ebd2049_0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c959e5ac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c959e5ac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dc959e5ace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dc959e5ace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c959e5ace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dc959e5ace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c959e5ace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dc959e5ace_0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dc959e5ace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dc959e5ace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dc959e5ace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dc959e5ace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e44aed4c8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ce44aed4c8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c959e5ace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dc959e5ace_0_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dc959e5ace_0_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dc959e5ace_0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d7f1ab4679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d7f1ab4679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d7f1ab4679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d7f1ab4679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d7f1ab4679_1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d7f1ab4679_1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d7f1ab4679_1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d7f1ab4679_1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5275" lvl="0" marL="4572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Char char="●"/>
            </a:pPr>
            <a:r>
              <a:rPr lang="ru-RU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ACTIVE — Устройство используется или на зарядке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Char char="●"/>
            </a:pPr>
            <a:r>
              <a:rPr lang="ru-RU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INACTIVE — Устройство недавно вышло из активного режима (пользователь выключил экран, выдернул зарядку и т.п.)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Char char="●"/>
            </a:pPr>
            <a:r>
              <a:rPr lang="ru-RU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...30 минут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Char char="●"/>
            </a:pPr>
            <a:r>
              <a:rPr lang="ru-RU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IDLE_PENDING — Устройство готовится перейти в режим ожидания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Char char="●"/>
            </a:pPr>
            <a:r>
              <a:rPr lang="ru-RU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...30 минут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Char char="●"/>
            </a:pPr>
            <a:r>
              <a:rPr lang="ru-RU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IDLE — Устройство в режиме бездействия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Char char="●"/>
            </a:pPr>
            <a:r>
              <a:rPr lang="ru-RU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IDLE_MAINTENANCE — Открыто короткое окно, чтобы приложения выполнили свою работу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following restrictions apply to your apps while in Doze: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ru-RU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Network access is suspended.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ru-RU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system ignores </a:t>
            </a:r>
            <a:r>
              <a:rPr lang="ru-RU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/>
              </a:rPr>
              <a:t>wake locks</a:t>
            </a:r>
            <a:r>
              <a:rPr lang="ru-RU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ru-RU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</a:t>
            </a:r>
            <a:r>
              <a:rPr lang="ru-RU" sz="1100" u="sng">
                <a:solidFill>
                  <a:schemeClr val="hlink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AlarmManager</a:t>
            </a:r>
            <a:r>
              <a:rPr lang="ru-RU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alarms (including </a:t>
            </a:r>
            <a:r>
              <a:rPr lang="ru-RU" sz="1100" u="sng">
                <a:solidFill>
                  <a:schemeClr val="hlink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setExact()</a:t>
            </a:r>
            <a:r>
              <a:rPr lang="ru-RU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ru-RU" sz="1100" u="sng">
                <a:solidFill>
                  <a:schemeClr val="hlink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setWindow()</a:t>
            </a:r>
            <a:r>
              <a:rPr lang="ru-RU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are deferred to the next maintenance window.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○"/>
            </a:pPr>
            <a:r>
              <a:rPr lang="ru-RU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you need to set alarms that fire while in Doze, use </a:t>
            </a:r>
            <a:r>
              <a:rPr lang="ru-RU" sz="1100" u="sng">
                <a:solidFill>
                  <a:schemeClr val="hlink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  <a:hlinkClick r:id="rId6"/>
              </a:rPr>
              <a:t>setAndAllowWhileIdle()</a:t>
            </a:r>
            <a:r>
              <a:rPr lang="ru-RU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lang="ru-RU" sz="1100" u="sng">
                <a:solidFill>
                  <a:schemeClr val="hlink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  <a:hlinkClick r:id="rId7"/>
              </a:rPr>
              <a:t>setExactAndAllowWhileIdle()</a:t>
            </a:r>
            <a:r>
              <a:rPr lang="ru-RU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○"/>
            </a:pPr>
            <a:r>
              <a:rPr lang="ru-RU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Alarms set with </a:t>
            </a:r>
            <a:r>
              <a:rPr lang="ru-RU" sz="1100" u="sng">
                <a:solidFill>
                  <a:schemeClr val="hlink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  <a:hlinkClick r:id="rId8"/>
              </a:rPr>
              <a:t>setAlarmClock()</a:t>
            </a:r>
            <a:r>
              <a:rPr lang="ru-RU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continue to fire normally — the system exits Doze shortly before those alarms fire.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ru-RU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system does not perform Wi-Fi scans.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ru-RU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system does not allow </a:t>
            </a:r>
            <a:r>
              <a:rPr lang="ru-RU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9"/>
              </a:rPr>
              <a:t>sync adapters</a:t>
            </a:r>
            <a:r>
              <a:rPr lang="ru-RU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run.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ru-RU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system does not allow </a:t>
            </a:r>
            <a:r>
              <a:rPr lang="ru-RU" sz="1100" u="sng">
                <a:solidFill>
                  <a:schemeClr val="hlink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  <a:hlinkClick r:id="rId10"/>
              </a:rPr>
              <a:t>JobScheduler</a:t>
            </a:r>
            <a:r>
              <a:rPr lang="ru-RU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run.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Doze checklist</a:t>
            </a:r>
            <a:endParaRPr b="1" sz="11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○"/>
            </a:pPr>
            <a:r>
              <a:rPr lang="ru-RU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possible, use FCM for </a:t>
            </a:r>
            <a:r>
              <a:rPr lang="ru-RU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11"/>
              </a:rPr>
              <a:t>downstream messaging</a:t>
            </a:r>
            <a:r>
              <a:rPr lang="ru-RU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○"/>
            </a:pPr>
            <a:r>
              <a:rPr lang="ru-RU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your users must see a notification right away, make sure to use an </a:t>
            </a:r>
            <a:r>
              <a:rPr lang="ru-RU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12"/>
              </a:rPr>
              <a:t>FCM high priority message</a:t>
            </a:r>
            <a:r>
              <a:rPr lang="ru-RU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○"/>
            </a:pPr>
            <a:r>
              <a:rPr lang="ru-RU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Provide sufficient information within the initial </a:t>
            </a:r>
            <a:r>
              <a:rPr lang="ru-RU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13"/>
              </a:rPr>
              <a:t>message payload</a:t>
            </a:r>
            <a:r>
              <a:rPr lang="ru-RU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so subsequent network access is unnecessary.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○"/>
            </a:pPr>
            <a:r>
              <a:rPr lang="ru-RU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Set critical alarms with </a:t>
            </a:r>
            <a:r>
              <a:rPr lang="ru-RU" sz="1100" u="sng">
                <a:solidFill>
                  <a:schemeClr val="hlink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  <a:hlinkClick r:id="rId14"/>
              </a:rPr>
              <a:t>setAndAllowWhileIdle()</a:t>
            </a:r>
            <a:r>
              <a:rPr lang="ru-RU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ru-RU" sz="1100" u="sng">
                <a:solidFill>
                  <a:schemeClr val="hlink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  <a:hlinkClick r:id="rId15"/>
              </a:rPr>
              <a:t>setExactAndAllowWhileIdle()</a:t>
            </a:r>
            <a:r>
              <a:rPr lang="ru-RU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○"/>
            </a:pPr>
            <a:r>
              <a:rPr lang="ru-RU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16"/>
              </a:rPr>
              <a:t>Test your app in Doze.</a:t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1428"/>
              </a:lnSpc>
              <a:spcBef>
                <a:spcPts val="900"/>
              </a:spcBef>
              <a:spcAft>
                <a:spcPts val="80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d7f1ab4679_1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d7f1ab4679_1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d7f1ab4679_1_208:notes"/>
          <p:cNvSpPr/>
          <p:nvPr>
            <p:ph idx="2" type="sldImg"/>
          </p:nvPr>
        </p:nvSpPr>
        <p:spPr>
          <a:xfrm>
            <a:off x="1143000" y="685800"/>
            <a:ext cx="4571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8" name="Google Shape;458;gd7f1ab4679_1_208:notes"/>
          <p:cNvSpPr txBox="1"/>
          <p:nvPr>
            <p:ph idx="1" type="body"/>
          </p:nvPr>
        </p:nvSpPr>
        <p:spPr>
          <a:xfrm>
            <a:off x="914400" y="4343400"/>
            <a:ext cx="50289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2333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d7f1ab4679_1_217:notes"/>
          <p:cNvSpPr/>
          <p:nvPr>
            <p:ph idx="2" type="sldImg"/>
          </p:nvPr>
        </p:nvSpPr>
        <p:spPr>
          <a:xfrm>
            <a:off x="1143000" y="685800"/>
            <a:ext cx="4571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8" name="Google Shape;468;gd7f1ab4679_1_217:notes"/>
          <p:cNvSpPr txBox="1"/>
          <p:nvPr>
            <p:ph idx="1" type="body"/>
          </p:nvPr>
        </p:nvSpPr>
        <p:spPr>
          <a:xfrm>
            <a:off x="914400" y="4343400"/>
            <a:ext cx="50289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2333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d7f1ab4679_1_229:notes"/>
          <p:cNvSpPr/>
          <p:nvPr>
            <p:ph idx="2" type="sldImg"/>
          </p:nvPr>
        </p:nvSpPr>
        <p:spPr>
          <a:xfrm>
            <a:off x="1143000" y="685800"/>
            <a:ext cx="4571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6" name="Google Shape;476;gd7f1ab4679_1_229:notes"/>
          <p:cNvSpPr txBox="1"/>
          <p:nvPr>
            <p:ph idx="1" type="body"/>
          </p:nvPr>
        </p:nvSpPr>
        <p:spPr>
          <a:xfrm>
            <a:off x="914400" y="4343400"/>
            <a:ext cx="50289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e44aed4c8_0_2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ce44aed4c8_0_2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d7f1ab4679_1_238:notes"/>
          <p:cNvSpPr/>
          <p:nvPr>
            <p:ph idx="2" type="sldImg"/>
          </p:nvPr>
        </p:nvSpPr>
        <p:spPr>
          <a:xfrm>
            <a:off x="1143000" y="685800"/>
            <a:ext cx="4571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6" name="Google Shape;486;gd7f1ab4679_1_238:notes"/>
          <p:cNvSpPr txBox="1"/>
          <p:nvPr>
            <p:ph idx="1" type="body"/>
          </p:nvPr>
        </p:nvSpPr>
        <p:spPr>
          <a:xfrm>
            <a:off x="914400" y="4343400"/>
            <a:ext cx="50289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d7f1ab4679_1_251:notes"/>
          <p:cNvSpPr/>
          <p:nvPr>
            <p:ph idx="2" type="sldImg"/>
          </p:nvPr>
        </p:nvSpPr>
        <p:spPr>
          <a:xfrm>
            <a:off x="1143000" y="685800"/>
            <a:ext cx="4571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3" name="Google Shape;493;gd7f1ab4679_1_251:notes"/>
          <p:cNvSpPr txBox="1"/>
          <p:nvPr>
            <p:ph idx="1" type="body"/>
          </p:nvPr>
        </p:nvSpPr>
        <p:spPr>
          <a:xfrm>
            <a:off x="914400" y="4343400"/>
            <a:ext cx="50289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d7f1ab4679_1_510:notes"/>
          <p:cNvSpPr/>
          <p:nvPr>
            <p:ph idx="2" type="sldImg"/>
          </p:nvPr>
        </p:nvSpPr>
        <p:spPr>
          <a:xfrm>
            <a:off x="1143000" y="685800"/>
            <a:ext cx="4571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2" name="Google Shape;502;gd7f1ab4679_1_510:notes"/>
          <p:cNvSpPr txBox="1"/>
          <p:nvPr>
            <p:ph idx="1" type="body"/>
          </p:nvPr>
        </p:nvSpPr>
        <p:spPr>
          <a:xfrm>
            <a:off x="914400" y="4343400"/>
            <a:ext cx="50289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dce04e9d0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dce04e9d0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dce04e9d08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dce04e9d08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dce04e9d08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dce04e9d08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ce04e9d08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dce04e9d08_0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d7f1ab4679_1_3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d7f1ab4679_1_3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d7f1ab4679_1_364:notes"/>
          <p:cNvSpPr/>
          <p:nvPr>
            <p:ph idx="2" type="sldImg"/>
          </p:nvPr>
        </p:nvSpPr>
        <p:spPr>
          <a:xfrm>
            <a:off x="1143000" y="685800"/>
            <a:ext cx="4571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8" name="Google Shape;548;gd7f1ab4679_1_364:notes"/>
          <p:cNvSpPr txBox="1"/>
          <p:nvPr>
            <p:ph idx="1" type="body"/>
          </p:nvPr>
        </p:nvSpPr>
        <p:spPr>
          <a:xfrm>
            <a:off x="914400" y="4343400"/>
            <a:ext cx="50289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1"/>
              </a:spcBef>
              <a:spcAft>
                <a:spcPts val="0"/>
              </a:spcAft>
              <a:buNone/>
            </a:pPr>
            <a:r>
              <a:rPr lang="ru-RU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b="0" sz="115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d7f1ab4679_1_370:notes"/>
          <p:cNvSpPr/>
          <p:nvPr>
            <p:ph idx="2" type="sldImg"/>
          </p:nvPr>
        </p:nvSpPr>
        <p:spPr>
          <a:xfrm>
            <a:off x="1143000" y="685800"/>
            <a:ext cx="4571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5" name="Google Shape;555;gd7f1ab4679_1_370:notes"/>
          <p:cNvSpPr txBox="1"/>
          <p:nvPr>
            <p:ph idx="1" type="body"/>
          </p:nvPr>
        </p:nvSpPr>
        <p:spPr>
          <a:xfrm>
            <a:off x="914400" y="4343400"/>
            <a:ext cx="50289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e44aed4c8_0_5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ce44aed4c8_0_5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d7f1ab4679_1_43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562" name="Google Shape;562;gd7f1ab4679_1_43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d7f1ab4679_1_43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d7f1ab4679_1_43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d7f1ab4679_1_443:notes"/>
          <p:cNvSpPr/>
          <p:nvPr>
            <p:ph idx="2" type="sldImg"/>
          </p:nvPr>
        </p:nvSpPr>
        <p:spPr>
          <a:xfrm>
            <a:off x="1143000" y="685800"/>
            <a:ext cx="4571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6" name="Google Shape;576;gd7f1ab4679_1_443:notes"/>
          <p:cNvSpPr txBox="1"/>
          <p:nvPr>
            <p:ph idx="1" type="body"/>
          </p:nvPr>
        </p:nvSpPr>
        <p:spPr>
          <a:xfrm>
            <a:off x="914400" y="4343400"/>
            <a:ext cx="50289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7f1ab4679_1_44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d7f1ab4679_1_44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dce04e9d08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dce04e9d08_0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cd2783b63c_0_29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cd2783b63c_0_29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c5ebd204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dc5ebd204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c5ebd2049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c5ebd2049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c5ebd2049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c5ebd2049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c5ebd2049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c5ebd2049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лист">
  <p:cSld name="2_Титульный лист">
    <p:bg>
      <p:bgPr>
        <a:solidFill>
          <a:srgbClr val="F5F6F6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8" name="Google Shape;8;p2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idx="1" type="body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2" type="body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3" name="Google Shape;13;p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9" name="Google Shape;19;p2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0" name="Google Shape;20;p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26" name="Google Shape;26;p2"/>
          <p:cNvSpPr/>
          <p:nvPr/>
        </p:nvSpPr>
        <p:spPr>
          <a:xfrm>
            <a:off x="7452501" y="938437"/>
            <a:ext cx="5279923" cy="6165180"/>
          </a:xfrm>
          <a:custGeom>
            <a:rect b="b" l="l" r="r" t="t"/>
            <a:pathLst>
              <a:path extrusionOk="0" h="5751871" w="492596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" name="Google Shape;27;p2"/>
          <p:cNvPicPr preferRelativeResize="0"/>
          <p:nvPr/>
        </p:nvPicPr>
        <p:blipFill rotWithShape="1">
          <a:blip r:embed="rId3">
            <a:alphaModFix/>
          </a:blip>
          <a:srcRect b="44234" l="23254" r="22897" t="0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2111693"/>
            <a:ext cx="2618175" cy="593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864">
          <p15:clr>
            <a:srgbClr val="FBAE40"/>
          </p15:clr>
        </p15:guide>
        <p15:guide id="2" orient="horz" pos="17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Слайд №2.2 Разворот слева">
  <p:cSld name="3_Слайд №2.2 Разворот слева">
    <p:bg>
      <p:bgPr>
        <a:solidFill>
          <a:srgbClr val="F5F6F6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/>
          <p:nvPr>
            <p:ph idx="1" type="body"/>
          </p:nvPr>
        </p:nvSpPr>
        <p:spPr>
          <a:xfrm>
            <a:off x="994677" y="3062982"/>
            <a:ext cx="42741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107" name="Google Shape;107;p11"/>
          <p:cNvCxnSpPr/>
          <p:nvPr/>
        </p:nvCxnSpPr>
        <p:spPr>
          <a:xfrm>
            <a:off x="994677" y="2599104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108" name="Google Shape;108;p11"/>
          <p:cNvPicPr preferRelativeResize="0"/>
          <p:nvPr/>
        </p:nvPicPr>
        <p:blipFill rotWithShape="1">
          <a:blip r:embed="rId2">
            <a:alphaModFix/>
          </a:blip>
          <a:srcRect b="77678" l="45143" r="38530" t="5844"/>
          <a:stretch/>
        </p:blipFill>
        <p:spPr>
          <a:xfrm rot="5400000">
            <a:off x="10672896" y="5338896"/>
            <a:ext cx="1519104" cy="15191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10" name="Google Shape;11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858" y="1126409"/>
            <a:ext cx="6837007" cy="5939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лист">
  <p:cSld name="1_Титульный лист">
    <p:bg>
      <p:bgPr>
        <a:solidFill>
          <a:srgbClr val="F5F6F6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30050" y="1034349"/>
            <a:ext cx="770350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113" name="Google Shape;113;p12"/>
          <p:cNvPicPr preferRelativeResize="0"/>
          <p:nvPr/>
        </p:nvPicPr>
        <p:blipFill rotWithShape="1">
          <a:blip r:embed="rId3">
            <a:alphaModFix/>
          </a:blip>
          <a:srcRect b="65080" l="54788" r="38529" t="2981"/>
          <a:stretch/>
        </p:blipFill>
        <p:spPr>
          <a:xfrm rot="10800000">
            <a:off x="-280867" y="3102803"/>
            <a:ext cx="921952" cy="43652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2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15" name="Google Shape;115;p12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16" name="Google Shape;116;p1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7" name="Google Shape;117;p1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8" name="Google Shape;118;p1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9" name="Google Shape;119;p1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0" name="Google Shape;120;p1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1" name="Google Shape;121;p1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22" name="Google Shape;122;p12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23" name="Google Shape;123;p1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4" name="Google Shape;124;p1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5" name="Google Shape;125;p1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6" name="Google Shape;126;p1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7" name="Google Shape;127;p1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8" name="Google Shape;128;p1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29" name="Google Shape;129;p12"/>
          <p:cNvSpPr txBox="1"/>
          <p:nvPr/>
        </p:nvSpPr>
        <p:spPr>
          <a:xfrm>
            <a:off x="817872" y="2922101"/>
            <a:ext cx="4473661" cy="757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СПАСИБО</a:t>
            </a:r>
            <a:endParaRPr/>
          </a:p>
        </p:txBody>
      </p:sp>
      <p:sp>
        <p:nvSpPr>
          <p:cNvPr id="130" name="Google Shape;130;p12"/>
          <p:cNvSpPr txBox="1"/>
          <p:nvPr/>
        </p:nvSpPr>
        <p:spPr>
          <a:xfrm>
            <a:off x="830483" y="3685902"/>
            <a:ext cx="5984655" cy="1769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ЗА ВНИМАНИЕ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лист">
  <p:cSld name="Титульный лист">
    <p:bg>
      <p:bgPr>
        <a:solidFill>
          <a:srgbClr val="F5F6F6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32" name="Google Shape;132;p13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35" name="Google Shape;13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1826" y="2497249"/>
            <a:ext cx="2565332" cy="301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13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37" name="Google Shape;137;p13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38" name="Google Shape;138;p1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0" name="Google Shape;140;p1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1" name="Google Shape;141;p1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3" name="Google Shape;143;p1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44" name="Google Shape;144;p13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45" name="Google Shape;145;p1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6" name="Google Shape;146;p1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7" name="Google Shape;147;p1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" name="Google Shape;148;p1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9" name="Google Shape;149;p1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0" name="Google Shape;150;p1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51" name="Google Shape;15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лист">
  <p:cSld name="5_Титульный лист">
    <p:bg>
      <p:bgPr>
        <a:solidFill>
          <a:srgbClr val="F5F6F6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53" name="Google Shape;153;p14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4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5" name="Google Shape;155;p14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56" name="Google Shape;156;p14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57" name="Google Shape;157;p14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58" name="Google Shape;158;p14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9" name="Google Shape;159;p14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0" name="Google Shape;160;p14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" name="Google Shape;161;p14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2" name="Google Shape;162;p14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3" name="Google Shape;163;p14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64" name="Google Shape;164;p14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65" name="Google Shape;165;p14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6" name="Google Shape;166;p14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14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" name="Google Shape;168;p14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9" name="Google Shape;169;p14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0" name="Google Shape;170;p14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71" name="Google Shape;1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3006" y="1980562"/>
            <a:ext cx="4951114" cy="6074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52">
          <p15:clr>
            <a:srgbClr val="FBAE40"/>
          </p15:clr>
        </p15:guide>
        <p15:guide id="2" pos="103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лист">
  <p:cSld name="3_Титульный лист">
    <p:bg>
      <p:bgPr>
        <a:solidFill>
          <a:srgbClr val="F5F6F6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73" name="Google Shape;173;p15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5" name="Google Shape;175;p15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76" name="Google Shape;176;p15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77" name="Google Shape;177;p15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78" name="Google Shape;178;p15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9" name="Google Shape;179;p15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0" name="Google Shape;180;p15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1" name="Google Shape;181;p15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2" name="Google Shape;182;p15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3" name="Google Shape;183;p15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84" name="Google Shape;184;p15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85" name="Google Shape;185;p15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6" name="Google Shape;186;p15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7" name="Google Shape;187;p15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8" name="Google Shape;188;p15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9" name="Google Shape;189;p15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0" name="Google Shape;190;p15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91" name="Google Shape;1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826" y="2532889"/>
            <a:ext cx="2255993" cy="28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BAE40"/>
          </p15:clr>
        </p15:guide>
        <p15:guide id="2" orient="horz" pos="1560">
          <p15:clr>
            <a:srgbClr val="FBAE40"/>
          </p15:clr>
        </p15:guide>
        <p15:guide id="3" pos="2664">
          <p15:clr>
            <a:srgbClr val="FBAE40"/>
          </p15:clr>
        </p15:guide>
        <p15:guide id="4" pos="100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лист">
  <p:cSld name="4_Титульный лист">
    <p:bg>
      <p:bgPr>
        <a:solidFill>
          <a:srgbClr val="F5F6F6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"/>
          <p:cNvSpPr txBox="1"/>
          <p:nvPr>
            <p:ph idx="1" type="body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5" name="Google Shape;195;p16"/>
          <p:cNvSpPr txBox="1"/>
          <p:nvPr>
            <p:ph idx="2" type="body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96" name="Google Shape;196;p16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97" name="Google Shape;197;p16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98" name="Google Shape;198;p16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9" name="Google Shape;199;p16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0" name="Google Shape;200;p16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1" name="Google Shape;201;p16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2" name="Google Shape;202;p16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3" name="Google Shape;203;p16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04" name="Google Shape;204;p16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05" name="Google Shape;205;p16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6" name="Google Shape;206;p16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7" name="Google Shape;207;p16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8" name="Google Shape;208;p16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9" name="Google Shape;209;p16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0" name="Google Shape;210;p16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211" name="Google Shape;21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53187" y="2416919"/>
            <a:ext cx="1841486" cy="419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212" name="Google Shape;212;p16"/>
          <p:cNvPicPr preferRelativeResize="0"/>
          <p:nvPr/>
        </p:nvPicPr>
        <p:blipFill rotWithShape="1">
          <a:blip r:embed="rId3">
            <a:alphaModFix/>
          </a:blip>
          <a:srcRect b="65080" l="54788" r="38529" t="2981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41090">
            <a:off x="278202" y="2345788"/>
            <a:ext cx="5049832" cy="41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Титульный лист">
  <p:cSld name="8_Титульный лист">
    <p:bg>
      <p:bgPr>
        <a:solidFill>
          <a:srgbClr val="F5F6F6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idx="1" type="body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6" name="Google Shape;216;p17"/>
          <p:cNvSpPr txBox="1"/>
          <p:nvPr>
            <p:ph idx="2" type="body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217" name="Google Shape;217;p17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218" name="Google Shape;218;p17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219" name="Google Shape;219;p17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0" name="Google Shape;220;p17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1" name="Google Shape;221;p17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2" name="Google Shape;222;p17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3" name="Google Shape;223;p17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4" name="Google Shape;224;p17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25" name="Google Shape;225;p17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26" name="Google Shape;226;p17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7" name="Google Shape;227;p17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8" name="Google Shape;228;p17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9" name="Google Shape;229;p17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0" name="Google Shape;230;p17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1" name="Google Shape;231;p17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Рисунок 720" id="232" name="Google Shape;232;p17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800" y="539496"/>
            <a:ext cx="3134451" cy="149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Титульный лист">
  <p:cSld name="6_Титульный лист">
    <p:bg>
      <p:bgPr>
        <a:solidFill>
          <a:srgbClr val="F5F6F6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235" name="Google Shape;235;p18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7" name="Google Shape;237;p18"/>
          <p:cNvSpPr txBox="1"/>
          <p:nvPr>
            <p:ph idx="2" type="body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238" name="Google Shape;238;p18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239" name="Google Shape;239;p18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240" name="Google Shape;240;p18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1" name="Google Shape;241;p18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2" name="Google Shape;242;p18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3" name="Google Shape;243;p18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4" name="Google Shape;244;p18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5" name="Google Shape;245;p18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46" name="Google Shape;246;p18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47" name="Google Shape;247;p18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8" name="Google Shape;248;p18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9" name="Google Shape;249;p18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0" name="Google Shape;250;p18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1" name="Google Shape;251;p18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2" name="Google Shape;252;p18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253" name="Google Shape;25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6693" y="2500827"/>
            <a:ext cx="1473146" cy="19049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8"/>
          <p:cNvSpPr/>
          <p:nvPr/>
        </p:nvSpPr>
        <p:spPr>
          <a:xfrm>
            <a:off x="7452501" y="938437"/>
            <a:ext cx="5279923" cy="6165180"/>
          </a:xfrm>
          <a:custGeom>
            <a:rect b="b" l="l" r="r" t="t"/>
            <a:pathLst>
              <a:path extrusionOk="0" h="5751871" w="492596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5" name="Google Shape;255;p18"/>
          <p:cNvPicPr preferRelativeResize="0"/>
          <p:nvPr/>
        </p:nvPicPr>
        <p:blipFill rotWithShape="1">
          <a:blip r:embed="rId4">
            <a:alphaModFix/>
          </a:blip>
          <a:srcRect b="44234" l="23254" r="22897" t="0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итульный лист">
  <p:cSld name="7_Титульный лист">
    <p:bg>
      <p:bgPr>
        <a:solidFill>
          <a:srgbClr val="F5F6F6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30" name="Google Shape;30;p3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33" name="Google Shape;33;p3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34" name="Google Shape;34;p3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35" name="Google Shape;35;p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" name="Google Shape;36;p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" name="Google Shape;37;p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" name="Google Shape;38;p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" name="Google Shape;39;p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1" name="Google Shape;41;p3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42" name="Google Shape;42;p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" name="Google Shape;44;p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" name="Google Shape;45;p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" name="Google Shape;46;p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" name="Google Shape;47;p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48" name="Google Shape;4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826" y="2220533"/>
            <a:ext cx="2618175" cy="593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BAE40"/>
          </p15:clr>
        </p15:guide>
        <p15:guide id="2" pos="10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1.1 Стандартный">
  <p:cSld name="1_Слайд №1.1 Стандартный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"/>
          <p:cNvSpPr/>
          <p:nvPr/>
        </p:nvSpPr>
        <p:spPr>
          <a:xfrm>
            <a:off x="0" y="0"/>
            <a:ext cx="5403273" cy="6876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" name="Google Shape;52;p4"/>
          <p:cNvSpPr txBox="1"/>
          <p:nvPr>
            <p:ph idx="1" type="body"/>
          </p:nvPr>
        </p:nvSpPr>
        <p:spPr>
          <a:xfrm>
            <a:off x="6510338" y="996950"/>
            <a:ext cx="4699000" cy="48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53" name="Google Shape;53;p4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" name="Google Shape;54;p4"/>
          <p:cNvSpPr txBox="1"/>
          <p:nvPr>
            <p:ph idx="2" type="body"/>
          </p:nvPr>
        </p:nvSpPr>
        <p:spPr>
          <a:xfrm>
            <a:off x="982569" y="3151476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55" name="Google Shape;55;p4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4530437" y="5989425"/>
            <a:ext cx="872836" cy="872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1 Стандартный">
  <p:cSld name="Слайд №1.1 Стандартный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>
            <a:off x="0" y="-108488"/>
            <a:ext cx="3626603" cy="6966488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Рисунок 720" id="58" name="Google Shape;58;p5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0" y="0"/>
            <a:ext cx="677333" cy="67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 rotWithShape="1">
          <a:blip r:embed="rId3">
            <a:alphaModFix/>
          </a:blip>
          <a:srcRect b="2442" l="0" r="0" t="0"/>
          <a:stretch/>
        </p:blipFill>
        <p:spPr>
          <a:xfrm>
            <a:off x="650271" y="1499219"/>
            <a:ext cx="5928851" cy="2833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858" y="1126409"/>
            <a:ext cx="6837007" cy="59394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Google Shape;61;p5"/>
          <p:cNvCxnSpPr/>
          <p:nvPr/>
        </p:nvCxnSpPr>
        <p:spPr>
          <a:xfrm>
            <a:off x="7487278" y="1532524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5"/>
          <p:cNvSpPr txBox="1"/>
          <p:nvPr>
            <p:ph idx="1" type="body"/>
          </p:nvPr>
        </p:nvSpPr>
        <p:spPr>
          <a:xfrm>
            <a:off x="7487278" y="3766046"/>
            <a:ext cx="3458465" cy="2680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2" type="body"/>
          </p:nvPr>
        </p:nvSpPr>
        <p:spPr>
          <a:xfrm>
            <a:off x="7487278" y="1996403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2 Стандартный с подзаголовком">
  <p:cSld name="Слайд №1.2 Стандартный с подзаголовком">
    <p:bg>
      <p:bgPr>
        <a:solidFill>
          <a:srgbClr val="F5F6F6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6"/>
          <p:cNvPicPr preferRelativeResize="0"/>
          <p:nvPr/>
        </p:nvPicPr>
        <p:blipFill rotWithShape="1">
          <a:blip r:embed="rId2">
            <a:alphaModFix/>
          </a:blip>
          <a:srcRect b="19954" l="0" r="0" t="14761"/>
          <a:stretch/>
        </p:blipFill>
        <p:spPr>
          <a:xfrm>
            <a:off x="0" y="0"/>
            <a:ext cx="673768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/>
          <p:nvPr>
            <p:ph idx="1" type="body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2" type="body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69" name="Google Shape;69;p6"/>
          <p:cNvPicPr preferRelativeResize="0"/>
          <p:nvPr/>
        </p:nvPicPr>
        <p:blipFill rotWithShape="1">
          <a:blip r:embed="rId3">
            <a:alphaModFix/>
          </a:blip>
          <a:srcRect b="34187" l="67073" r="26243" t="10701"/>
          <a:stretch/>
        </p:blipFill>
        <p:spPr>
          <a:xfrm rot="-5400000">
            <a:off x="8770924" y="-2674922"/>
            <a:ext cx="746154" cy="609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2.2 Разворот слева">
  <p:cSld name="Слайд №2.2 Разворот слева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>
            <a:off x="5435600" y="1673"/>
            <a:ext cx="6756400" cy="3442614"/>
          </a:xfrm>
          <a:prstGeom prst="rect">
            <a:avLst/>
          </a:prstGeom>
          <a:solidFill>
            <a:srgbClr val="E5E8E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5435600" y="3413712"/>
            <a:ext cx="6756400" cy="3442614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7"/>
          <p:cNvSpPr txBox="1"/>
          <p:nvPr>
            <p:ph idx="1" type="body"/>
          </p:nvPr>
        </p:nvSpPr>
        <p:spPr>
          <a:xfrm>
            <a:off x="982570" y="2941866"/>
            <a:ext cx="3709352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74" name="Google Shape;74;p7"/>
          <p:cNvCxnSpPr/>
          <p:nvPr/>
        </p:nvCxnSpPr>
        <p:spPr>
          <a:xfrm>
            <a:off x="982569" y="247798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75" name="Google Shape;75;p7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-181526" y="1866635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7"/>
          <p:cNvSpPr txBox="1"/>
          <p:nvPr>
            <p:ph idx="2" type="body"/>
          </p:nvPr>
        </p:nvSpPr>
        <p:spPr>
          <a:xfrm>
            <a:off x="6271264" y="462980"/>
            <a:ext cx="4797338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7" name="Google Shape;77;p7"/>
          <p:cNvSpPr txBox="1"/>
          <p:nvPr>
            <p:ph idx="3" type="body"/>
          </p:nvPr>
        </p:nvSpPr>
        <p:spPr>
          <a:xfrm>
            <a:off x="6271264" y="3875019"/>
            <a:ext cx="4797338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2.2 Разворот слева">
  <p:cSld name="1_Слайд №2.2 Разворот слева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/>
          <p:nvPr/>
        </p:nvSpPr>
        <p:spPr>
          <a:xfrm>
            <a:off x="6638636" y="2062789"/>
            <a:ext cx="5553364" cy="3780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" name="Google Shape;81;p8"/>
          <p:cNvSpPr txBox="1"/>
          <p:nvPr>
            <p:ph idx="1" type="body"/>
          </p:nvPr>
        </p:nvSpPr>
        <p:spPr>
          <a:xfrm>
            <a:off x="982569" y="788619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82" name="Google Shape;82;p8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83" name="Google Shape;83;p8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11570206" y="3913912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2.2 Разворот слева">
  <p:cSld name="2_Слайд №2.2 Разворот слева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/>
          <p:nvPr>
            <p:ph idx="1" type="body"/>
          </p:nvPr>
        </p:nvSpPr>
        <p:spPr>
          <a:xfrm>
            <a:off x="982568" y="1978550"/>
            <a:ext cx="9726296" cy="374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7" name="Google Shape;87;p9"/>
          <p:cNvSpPr txBox="1"/>
          <p:nvPr>
            <p:ph idx="2" type="body"/>
          </p:nvPr>
        </p:nvSpPr>
        <p:spPr>
          <a:xfrm>
            <a:off x="982569" y="788619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88" name="Google Shape;88;p9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89" name="Google Shape;89;p9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1.1 Стандартный">
  <p:cSld name="2_Слайд №1.1 Стандартный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/>
          <p:nvPr/>
        </p:nvSpPr>
        <p:spPr>
          <a:xfrm>
            <a:off x="6428933" y="0"/>
            <a:ext cx="5763067" cy="68563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3" name="Google Shape;93;p10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10"/>
          <p:cNvSpPr txBox="1"/>
          <p:nvPr>
            <p:ph idx="1" type="body"/>
          </p:nvPr>
        </p:nvSpPr>
        <p:spPr>
          <a:xfrm>
            <a:off x="982569" y="3151476"/>
            <a:ext cx="4150540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95" name="Google Shape;95;p10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0" y="0"/>
            <a:ext cx="872836" cy="87283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0"/>
          <p:cNvSpPr txBox="1"/>
          <p:nvPr>
            <p:ph idx="2" type="body"/>
          </p:nvPr>
        </p:nvSpPr>
        <p:spPr>
          <a:xfrm>
            <a:off x="7052579" y="1967597"/>
            <a:ext cx="1721566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7" name="Google Shape;97;p10"/>
          <p:cNvSpPr txBox="1"/>
          <p:nvPr>
            <p:ph idx="3" type="body"/>
          </p:nvPr>
        </p:nvSpPr>
        <p:spPr>
          <a:xfrm>
            <a:off x="7086072" y="2944594"/>
            <a:ext cx="4439940" cy="542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8" name="Google Shape;98;p10"/>
          <p:cNvSpPr txBox="1"/>
          <p:nvPr/>
        </p:nvSpPr>
        <p:spPr>
          <a:xfrm>
            <a:off x="7052578" y="1201712"/>
            <a:ext cx="1382355" cy="1263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65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0"/>
          <p:cNvSpPr txBox="1"/>
          <p:nvPr>
            <p:ph idx="4" type="body"/>
          </p:nvPr>
        </p:nvSpPr>
        <p:spPr>
          <a:xfrm>
            <a:off x="9059449" y="1967597"/>
            <a:ext cx="2466563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0" name="Google Shape;100;p10"/>
          <p:cNvSpPr txBox="1"/>
          <p:nvPr/>
        </p:nvSpPr>
        <p:spPr>
          <a:xfrm>
            <a:off x="9039462" y="1201712"/>
            <a:ext cx="2615636" cy="1263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09.11.20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0"/>
          <p:cNvSpPr txBox="1"/>
          <p:nvPr>
            <p:ph idx="5" type="body"/>
          </p:nvPr>
        </p:nvSpPr>
        <p:spPr>
          <a:xfrm>
            <a:off x="7052578" y="3704253"/>
            <a:ext cx="4602519" cy="1900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2" name="Google Shape;102;p10"/>
          <p:cNvSpPr/>
          <p:nvPr/>
        </p:nvSpPr>
        <p:spPr>
          <a:xfrm>
            <a:off x="982568" y="4884407"/>
            <a:ext cx="4150539" cy="468000"/>
          </a:xfrm>
          <a:prstGeom prst="snip2SameRect">
            <a:avLst>
              <a:gd fmla="val 18846" name="adj1"/>
              <a:gd fmla="val 1994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" name="Google Shape;103;p10"/>
          <p:cNvSpPr txBox="1"/>
          <p:nvPr>
            <p:ph idx="6" type="body"/>
          </p:nvPr>
        </p:nvSpPr>
        <p:spPr>
          <a:xfrm>
            <a:off x="982569" y="4902407"/>
            <a:ext cx="415054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schemas.android.com/apk/res/android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/>
              <a:t>Клещин Никита</a:t>
            </a:r>
            <a:endParaRPr/>
          </a:p>
        </p:txBody>
      </p:sp>
      <p:sp>
        <p:nvSpPr>
          <p:cNvPr id="263" name="Google Shape;263;p21"/>
          <p:cNvSpPr txBox="1"/>
          <p:nvPr>
            <p:ph idx="2" type="body"/>
          </p:nvPr>
        </p:nvSpPr>
        <p:spPr>
          <a:xfrm>
            <a:off x="1651825" y="3366225"/>
            <a:ext cx="6409800" cy="15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Android и б</a:t>
            </a:r>
            <a:r>
              <a:rPr lang="ru-RU"/>
              <a:t>иблиотеки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ViewBinding</a:t>
            </a:r>
            <a:endParaRPr/>
          </a:p>
        </p:txBody>
      </p:sp>
      <p:sp>
        <p:nvSpPr>
          <p:cNvPr id="328" name="Google Shape;328;p3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29" name="Google Shape;329;p30"/>
          <p:cNvSpPr txBox="1"/>
          <p:nvPr/>
        </p:nvSpPr>
        <p:spPr>
          <a:xfrm>
            <a:off x="1054350" y="2302875"/>
            <a:ext cx="3023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080808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app level build.gradle</a:t>
            </a:r>
            <a:endParaRPr b="1" sz="2000">
              <a:solidFill>
                <a:srgbClr val="080808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android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...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buildFeatures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viewBinding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0" name="Google Shape;330;p30"/>
          <p:cNvSpPr txBox="1"/>
          <p:nvPr/>
        </p:nvSpPr>
        <p:spPr>
          <a:xfrm>
            <a:off x="4963875" y="1135500"/>
            <a:ext cx="68859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DashboardFragment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Fragment() {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private var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_binding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FragmentDashboardBinding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? =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private val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binding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=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_binding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!!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ru-RU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onCreateView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(inflater: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LayoutInflater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container: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ViewGroup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?, savedInstanceState: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Bundle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?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_binding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FragmentDashboardBinding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.inflate(inflater, container,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1100">
              <a:solidFill>
                <a:srgbClr val="87109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_binding.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ru-RU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onViewCreated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(view: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savedInstanceState: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Bundle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?)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.onViewCreated(view, savedInstanceState)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binding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textDashboard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.setOnClickListener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... }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ru-RU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onDestroyView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.onDestroyView()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_binding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Navigation Component installation</a:t>
            </a:r>
            <a:endParaRPr/>
          </a:p>
        </p:txBody>
      </p:sp>
      <p:sp>
        <p:nvSpPr>
          <p:cNvPr id="336" name="Google Shape;336;p3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7" name="Google Shape;337;p31"/>
          <p:cNvSpPr txBox="1"/>
          <p:nvPr/>
        </p:nvSpPr>
        <p:spPr>
          <a:xfrm>
            <a:off x="2377800" y="1653050"/>
            <a:ext cx="74364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080808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top </a:t>
            </a:r>
            <a:r>
              <a:rPr b="1" lang="ru-RU" sz="2000">
                <a:solidFill>
                  <a:srgbClr val="080808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level build.gradle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buildscript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...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dependencies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classpath 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"androidx.navigation:navigation-safe-args-gradle-plugin: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$nav_version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338" name="Google Shape;338;p31"/>
          <p:cNvSpPr txBox="1"/>
          <p:nvPr/>
        </p:nvSpPr>
        <p:spPr>
          <a:xfrm>
            <a:off x="2377800" y="3669350"/>
            <a:ext cx="68487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080808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app level build.gradle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plugins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 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'androidx.navigation.safeargs.kotlin'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dependencies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...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ru-RU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navigation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implementation 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"androidx.navigation:navigation-fragment-ktx: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$nav_version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implementation 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"androidx.navigation:navigation-ui-ktx: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$nav_version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Navigation Component usage</a:t>
            </a:r>
            <a:endParaRPr/>
          </a:p>
        </p:txBody>
      </p:sp>
      <p:sp>
        <p:nvSpPr>
          <p:cNvPr id="344" name="Google Shape;344;p3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45" name="Google Shape;345;p32"/>
          <p:cNvSpPr txBox="1"/>
          <p:nvPr/>
        </p:nvSpPr>
        <p:spPr>
          <a:xfrm>
            <a:off x="625150" y="1612425"/>
            <a:ext cx="58224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080808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layout</a:t>
            </a:r>
            <a:endParaRPr b="1" sz="2000">
              <a:solidFill>
                <a:srgbClr val="080808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fragment</a:t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="@+id/nav_host_fragment_activity_main"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:name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="androidx.navigation.fragment.NavHostFragment"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="0dp"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:layout_weight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="1"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:defaultNavHost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="true"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:navGraph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="@navigation/mobile_navigation"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2000">
              <a:solidFill>
                <a:srgbClr val="08080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32"/>
          <p:cNvSpPr txBox="1"/>
          <p:nvPr/>
        </p:nvSpPr>
        <p:spPr>
          <a:xfrm>
            <a:off x="6578100" y="1612425"/>
            <a:ext cx="56139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navigate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binding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textDashboard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.setOnClickListener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direction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DashboardFragmentDirections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.actionNavigationDashboardToFullscreenFragment(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"BlahBla"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ru-RU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findNavController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().navigate(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080808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or</a:t>
            </a:r>
            <a:endParaRPr b="1" sz="2000">
              <a:solidFill>
                <a:srgbClr val="080808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binding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textDashboard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.setOnClickListener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args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FullscreenFragmentArgs(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"BlahBlah"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.toBundle()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ru-RU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findNavController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().navigate(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fullscreenFragment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2000">
              <a:solidFill>
                <a:srgbClr val="080808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Paging Library (v3)</a:t>
            </a:r>
            <a:endParaRPr/>
          </a:p>
        </p:txBody>
      </p:sp>
      <p:sp>
        <p:nvSpPr>
          <p:cNvPr id="352" name="Google Shape;352;p3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53" name="Google Shape;353;p33"/>
          <p:cNvSpPr txBox="1"/>
          <p:nvPr/>
        </p:nvSpPr>
        <p:spPr>
          <a:xfrm>
            <a:off x="2155350" y="1612425"/>
            <a:ext cx="8089800" cy="46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080808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app level build.gradle</a:t>
            </a:r>
            <a:endParaRPr b="1" sz="2000">
              <a:solidFill>
                <a:srgbClr val="080808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dependencies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implementation 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"androidx.paging:paging-runtime: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$paging_version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80808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080808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objects</a:t>
            </a:r>
            <a:endParaRPr b="1" sz="2000">
              <a:solidFill>
                <a:srgbClr val="080808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 class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Dummy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000">
              <a:solidFill>
                <a:srgbClr val="080808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DummyComparator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DiffUtil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.ItemCallback&lt;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Dummy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&gt;() {...}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DummyHolder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binding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ItemDummyBinding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RecyclerView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.ViewHolder(binding.</a:t>
            </a: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{...}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DummyAdapter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PagingDataAdapter&lt;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Dummy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DummyHolder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&gt;(DummyComparator()) {...}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80808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080808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observing</a:t>
            </a:r>
            <a:endParaRPr b="1" sz="2000">
              <a:solidFill>
                <a:srgbClr val="080808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dummies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Pager(PagingConfig(</a:t>
            </a:r>
            <a:r>
              <a:rPr lang="ru-RU" sz="1100">
                <a:solidFill>
                  <a:srgbClr val="4A86E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pageSize = </a:t>
            </a:r>
            <a:r>
              <a:rPr lang="ru-RU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100">
                <a:solidFill>
                  <a:srgbClr val="4A86E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prefetchDistance = </a:t>
            </a:r>
            <a:r>
              <a:rPr lang="ru-RU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{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DummyProvider(DummyAccessor())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flow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-RU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cachedIn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viewModelScope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viewLifecycleOwner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lifecycleScope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-RU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launch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notificationsViewModel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dummies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.collectLatest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dummyAdapter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.submitData(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Room</a:t>
            </a:r>
            <a:endParaRPr/>
          </a:p>
        </p:txBody>
      </p:sp>
      <p:sp>
        <p:nvSpPr>
          <p:cNvPr id="359" name="Google Shape;359;p3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60" name="Google Shape;360;p34"/>
          <p:cNvSpPr txBox="1"/>
          <p:nvPr/>
        </p:nvSpPr>
        <p:spPr>
          <a:xfrm>
            <a:off x="982575" y="1612425"/>
            <a:ext cx="53121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080808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app level build.gradle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plugins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...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 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'kotlin-kapt'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dependencies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implementation 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"androidx.room:room-runtime: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$room_version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implementation 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"androidx.room:room-ktx: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$room_version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kapt 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"androidx.room:room-compiler: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$room_version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1" name="Google Shape;361;p34"/>
          <p:cNvSpPr txBox="1"/>
          <p:nvPr/>
        </p:nvSpPr>
        <p:spPr>
          <a:xfrm>
            <a:off x="6500350" y="788625"/>
            <a:ext cx="53556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080808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objects</a:t>
            </a:r>
            <a:endParaRPr b="1" sz="2000">
              <a:solidFill>
                <a:srgbClr val="080808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@Entity</a:t>
            </a:r>
            <a:endParaRPr sz="11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 class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Dummy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@PrimaryKey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@Dao</a:t>
            </a:r>
            <a:endParaRPr sz="11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interface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IDummyOfflineAccessor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@Query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"SELECT * FROM dummy"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suspend fun </a:t>
            </a:r>
            <a:r>
              <a:rPr lang="ru-RU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getAll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Dummy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&gt;?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@Query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"SELECT * FROM dummy WHERE id IN (:ids)"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suspend fun </a:t>
            </a:r>
            <a:r>
              <a:rPr lang="ru-RU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load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(ids: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IntArray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Dummy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&gt;?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@Insert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suspend fun </a:t>
            </a:r>
            <a:r>
              <a:rPr lang="ru-RU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insertAll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(list: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Dummy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@Delete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suspend fun </a:t>
            </a:r>
            <a:r>
              <a:rPr lang="ru-RU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(item: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Dummy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@Database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(entities = </a:t>
            </a:r>
            <a:r>
              <a:rPr i="1" lang="ru-RU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arrayOf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Dummy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 version = </a:t>
            </a:r>
            <a:r>
              <a:rPr lang="ru-RU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abstract class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AbstractDatabase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RoomDatabase()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abstract fun </a:t>
            </a:r>
            <a:r>
              <a:rPr lang="ru-RU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dummyOfflineAccessor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IDummyOfflineAccessor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2" name="Google Shape;362;p34"/>
          <p:cNvSpPr txBox="1"/>
          <p:nvPr/>
        </p:nvSpPr>
        <p:spPr>
          <a:xfrm>
            <a:off x="1841900" y="5373725"/>
            <a:ext cx="8807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080808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initialization</a:t>
            </a:r>
            <a:endParaRPr sz="1100">
              <a:solidFill>
                <a:srgbClr val="87109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database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Room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.databaseBuilder(context,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AbstractDatabase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java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"database-name"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).build()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Simple Image Loading</a:t>
            </a:r>
            <a:endParaRPr/>
          </a:p>
        </p:txBody>
      </p:sp>
      <p:sp>
        <p:nvSpPr>
          <p:cNvPr id="368" name="Google Shape;368;p3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69" name="Google Shape;369;p35"/>
          <p:cNvSpPr txBox="1"/>
          <p:nvPr/>
        </p:nvSpPr>
        <p:spPr>
          <a:xfrm>
            <a:off x="776925" y="3628725"/>
            <a:ext cx="6017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080808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usage in code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Glide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.with(context / activity / fragment)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.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load(url)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.into(</a:t>
            </a:r>
            <a:r>
              <a:rPr lang="ru-RU" sz="1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imageView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0" name="Google Shape;370;p35"/>
          <p:cNvSpPr txBox="1"/>
          <p:nvPr/>
        </p:nvSpPr>
        <p:spPr>
          <a:xfrm>
            <a:off x="776925" y="1612425"/>
            <a:ext cx="60174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080808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app level build.gradle</a:t>
            </a:r>
            <a:endParaRPr sz="110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plugins </a:t>
            </a:r>
            <a:r>
              <a:rPr b="1" lang="ru-RU" sz="1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67D1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id </a:t>
            </a:r>
            <a:r>
              <a:rPr lang="ru-RU" sz="11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'kotlin-kapt'</a:t>
            </a:r>
            <a:endParaRPr sz="1100">
              <a:solidFill>
                <a:srgbClr val="067D1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10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dependencies </a:t>
            </a:r>
            <a:r>
              <a:rPr b="1" lang="ru-RU" sz="1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i="1" sz="1100">
              <a:solidFill>
                <a:srgbClr val="8C8C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100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implementation </a:t>
            </a:r>
            <a:r>
              <a:rPr lang="ru-RU" sz="11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"com.github.bumptech.glide:glide:</a:t>
            </a:r>
            <a:r>
              <a:rPr lang="ru-RU" sz="1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$glide_version</a:t>
            </a:r>
            <a:r>
              <a:rPr lang="ru-RU" sz="11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100">
              <a:solidFill>
                <a:srgbClr val="067D1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kapt </a:t>
            </a:r>
            <a:r>
              <a:rPr lang="ru-RU" sz="11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"com.github.bumptech.glide:compiler:</a:t>
            </a:r>
            <a:r>
              <a:rPr lang="ru-RU" sz="1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$glide_version</a:t>
            </a:r>
            <a:r>
              <a:rPr lang="ru-RU" sz="11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100">
              <a:solidFill>
                <a:srgbClr val="067D1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1" name="Google Shape;371;p35"/>
          <p:cNvSpPr txBox="1"/>
          <p:nvPr/>
        </p:nvSpPr>
        <p:spPr>
          <a:xfrm>
            <a:off x="6831175" y="1612425"/>
            <a:ext cx="5141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080808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app level build.gradle</a:t>
            </a:r>
            <a:endParaRPr b="1" sz="2000">
              <a:solidFill>
                <a:srgbClr val="080808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dependencies </a:t>
            </a:r>
            <a:r>
              <a:rPr b="1" lang="ru-RU" sz="1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...</a:t>
            </a:r>
            <a:endParaRPr b="1" sz="110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implementation 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'com.squareup.picasso:picasso:2.71828'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2" name="Google Shape;372;p35"/>
          <p:cNvSpPr txBox="1"/>
          <p:nvPr/>
        </p:nvSpPr>
        <p:spPr>
          <a:xfrm>
            <a:off x="6831175" y="3628725"/>
            <a:ext cx="6017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080808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usage in code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Picasso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.get()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.load(url)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.into(imageView)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Dependency Injection Framework install</a:t>
            </a:r>
            <a:endParaRPr/>
          </a:p>
        </p:txBody>
      </p:sp>
      <p:sp>
        <p:nvSpPr>
          <p:cNvPr id="378" name="Google Shape;378;p3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79" name="Google Shape;379;p36"/>
          <p:cNvSpPr txBox="1"/>
          <p:nvPr/>
        </p:nvSpPr>
        <p:spPr>
          <a:xfrm>
            <a:off x="982575" y="1612425"/>
            <a:ext cx="6652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080808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top level build.gradle</a:t>
            </a:r>
            <a:endParaRPr b="1" sz="2000">
              <a:solidFill>
                <a:srgbClr val="080808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buildscript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dependencies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classpath 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"com.google.dagger:hilt-android-gradle-plugin: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$hilt_version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" name="Google Shape;380;p36"/>
          <p:cNvSpPr txBox="1"/>
          <p:nvPr/>
        </p:nvSpPr>
        <p:spPr>
          <a:xfrm>
            <a:off x="982575" y="2951625"/>
            <a:ext cx="56868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080808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app level build.gradle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plugins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 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'dagger.hilt.android.plugin'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dependencies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implementation 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"com.google.dagger:hilt-android: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$hilt_version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kapt 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"com.google.dagger:hilt-android-compiler: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$hilt_version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Dependency Injection Framework usage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87" name="Google Shape;387;p37"/>
          <p:cNvSpPr txBox="1"/>
          <p:nvPr/>
        </p:nvSpPr>
        <p:spPr>
          <a:xfrm>
            <a:off x="982575" y="1612425"/>
            <a:ext cx="100590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@Module</a:t>
            </a:r>
            <a:endParaRPr sz="11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@InstallIn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SingletonComponent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DummyModule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@Provides @Singleton</a:t>
            </a:r>
            <a:endParaRPr sz="11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ru-RU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provideDummyProvider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(onlineAccessor: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IDummyAccessor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offlineAccessor: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IDummyOfflineAccessor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DummyProvider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@Provides @Singleton</a:t>
            </a:r>
            <a:endParaRPr sz="11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ru-RU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provideDummyOnlineAccessor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IDummyAccessor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@Provides @Singleton</a:t>
            </a:r>
            <a:endParaRPr sz="11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ru-RU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provideDatabase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-RU" sz="11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@ApplicationContext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context: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Context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AbstractDatabase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@Provides @Singleton</a:t>
            </a:r>
            <a:endParaRPr sz="11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ru-RU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provideDummyOfflineAccessor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(database: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AbstractDatabase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IDummyOfflineAccessor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8" name="Google Shape;388;p37"/>
          <p:cNvSpPr txBox="1"/>
          <p:nvPr/>
        </p:nvSpPr>
        <p:spPr>
          <a:xfrm>
            <a:off x="982575" y="4336725"/>
            <a:ext cx="4203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@HiltAndroidApp</a:t>
            </a:r>
            <a:endParaRPr sz="11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DummyApplication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Application()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@AndroidEntryPoint</a:t>
            </a:r>
            <a:endParaRPr sz="11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MainActivity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AppCompatActivity() {...}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@AndroidEntryPoint</a:t>
            </a:r>
            <a:endParaRPr sz="11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NotificationsFragment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Fragment() {...}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9" name="Google Shape;389;p37"/>
          <p:cNvSpPr txBox="1"/>
          <p:nvPr/>
        </p:nvSpPr>
        <p:spPr>
          <a:xfrm>
            <a:off x="5417575" y="4336725"/>
            <a:ext cx="61257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@HiltViewModel</a:t>
            </a:r>
            <a:endParaRPr sz="11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NotificationsViewModel </a:t>
            </a:r>
            <a:r>
              <a:rPr lang="ru-RU" sz="11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@Inject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(): ViewModel()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@Inject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lateinit var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dummyProvider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DummyProvider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8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Hello Android 12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9"/>
          <p:cNvSpPr txBox="1"/>
          <p:nvPr>
            <p:ph idx="1" type="body"/>
          </p:nvPr>
        </p:nvSpPr>
        <p:spPr>
          <a:xfrm>
            <a:off x="5105500" y="1612425"/>
            <a:ext cx="65988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Кастомизация стартового экрана.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Главное изменение - это добавления анимации центральной иконки</a:t>
            </a:r>
            <a:endParaRPr/>
          </a:p>
        </p:txBody>
      </p:sp>
      <p:sp>
        <p:nvSpPr>
          <p:cNvPr id="401" name="Google Shape;401;p39"/>
          <p:cNvSpPr txBox="1"/>
          <p:nvPr>
            <p:ph idx="2" type="body"/>
          </p:nvPr>
        </p:nvSpPr>
        <p:spPr>
          <a:xfrm>
            <a:off x="982576" y="788625"/>
            <a:ext cx="107217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SplashScreen API</a:t>
            </a:r>
            <a:endParaRPr/>
          </a:p>
        </p:txBody>
      </p:sp>
      <p:sp>
        <p:nvSpPr>
          <p:cNvPr id="402" name="Google Shape;402;p3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03" name="Google Shape;4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400" y="1612425"/>
            <a:ext cx="3993901" cy="421218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9"/>
          <p:cNvSpPr txBox="1"/>
          <p:nvPr/>
        </p:nvSpPr>
        <p:spPr>
          <a:xfrm>
            <a:off x="4699300" y="3290400"/>
            <a:ext cx="7228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style </a:t>
            </a:r>
            <a:r>
              <a:rPr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="Theme.Base" </a:t>
            </a:r>
            <a:r>
              <a:rPr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parent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="Theme.MaterialComponents.DayNight.DarkActionBar"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 </a:t>
            </a:r>
            <a:r>
              <a:rPr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="android:windowSplashScreenBackground"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&gt;#ffffff&lt;/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 </a:t>
            </a:r>
            <a:r>
              <a:rPr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="android:windowSplashScreenAnimatedIcon"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&gt;@mipmap/...&lt;/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 </a:t>
            </a:r>
            <a:r>
              <a:rPr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="android:windowSplashScreenIconBackgroundColor"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&gt;#ffffff&lt;/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 </a:t>
            </a:r>
            <a:r>
              <a:rPr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="android:windowSplashScreenBrandingImage"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&gt;@drawable/...&lt;/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/>
          <p:nvPr>
            <p:ph idx="1" type="body"/>
          </p:nvPr>
        </p:nvSpPr>
        <p:spPr>
          <a:xfrm>
            <a:off x="7487278" y="3766046"/>
            <a:ext cx="34584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69" name="Google Shape;269;p22"/>
          <p:cNvSpPr txBox="1"/>
          <p:nvPr>
            <p:ph idx="2" type="body"/>
          </p:nvPr>
        </p:nvSpPr>
        <p:spPr>
          <a:xfrm>
            <a:off x="7487278" y="1996403"/>
            <a:ext cx="34584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Напоминание отметиться</a:t>
            </a:r>
            <a:br>
              <a:rPr lang="ru-RU"/>
            </a:br>
            <a:r>
              <a:rPr lang="ru-RU"/>
              <a:t>на портале</a:t>
            </a:r>
            <a:endParaRPr/>
          </a:p>
        </p:txBody>
      </p:sp>
      <p:sp>
        <p:nvSpPr>
          <p:cNvPr id="270" name="Google Shape;270;p2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 txBox="1"/>
          <p:nvPr>
            <p:ph idx="1" type="body"/>
          </p:nvPr>
        </p:nvSpPr>
        <p:spPr>
          <a:xfrm>
            <a:off x="4148775" y="1612425"/>
            <a:ext cx="77163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800"/>
              <a:t>Закругленные углы:)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B78E7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ru-RU" sz="1050">
                <a:solidFill>
                  <a:srgbClr val="3B78E7"/>
                </a:solidFill>
                <a:latin typeface="Roboto Mono"/>
                <a:ea typeface="Roboto Mono"/>
                <a:cs typeface="Roboto Mono"/>
                <a:sym typeface="Roboto Mono"/>
              </a:rPr>
              <a:t>&lt;style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-RU" sz="1050">
                <a:solidFill>
                  <a:srgbClr val="0D904F"/>
                </a:solidFill>
                <a:latin typeface="Roboto Mono"/>
                <a:ea typeface="Roboto Mono"/>
                <a:cs typeface="Roboto Mono"/>
                <a:sym typeface="Roboto Mono"/>
              </a:rPr>
              <a:t>"MyWidgetTheme"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-RU" sz="1050">
                <a:solidFill>
                  <a:srgbClr val="0D904F"/>
                </a:solidFill>
                <a:latin typeface="Roboto Mono"/>
                <a:ea typeface="Roboto Mono"/>
                <a:cs typeface="Roboto Mono"/>
                <a:sym typeface="Roboto Mono"/>
              </a:rPr>
              <a:t>"@android:style/Theme.DeviceDefault.DayNight"</a:t>
            </a:r>
            <a:r>
              <a:rPr lang="ru-RU" sz="1050">
                <a:solidFill>
                  <a:srgbClr val="3B78E7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50">
              <a:solidFill>
                <a:srgbClr val="3B78E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B78E7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&lt;item name=</a:t>
            </a:r>
            <a:r>
              <a:rPr lang="ru-RU" sz="1050">
                <a:solidFill>
                  <a:srgbClr val="0D904F"/>
                </a:solidFill>
                <a:latin typeface="Roboto Mono"/>
                <a:ea typeface="Roboto Mono"/>
                <a:cs typeface="Roboto Mono"/>
                <a:sym typeface="Roboto Mono"/>
              </a:rPr>
              <a:t>"backgroundRadius"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&gt;@</a:t>
            </a:r>
            <a:r>
              <a:rPr lang="ru-RU" sz="1050">
                <a:solidFill>
                  <a:srgbClr val="3B78E7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:dimen/system_app_widget_background_radius&lt;/item&gt;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B78E7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ru-RU" sz="1050">
                <a:solidFill>
                  <a:srgbClr val="3B78E7"/>
                </a:solidFill>
                <a:latin typeface="Roboto Mono"/>
                <a:ea typeface="Roboto Mono"/>
                <a:cs typeface="Roboto Mono"/>
                <a:sym typeface="Roboto Mono"/>
              </a:rPr>
              <a:t>&lt;/style&gt;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800"/>
              <a:t>Использование цветов темы приложения, например:</a:t>
            </a:r>
            <a:endParaRPr sz="18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000">
                <a:latin typeface="Roboto"/>
                <a:ea typeface="Roboto"/>
                <a:cs typeface="Roboto"/>
                <a:sym typeface="Roboto"/>
              </a:rPr>
              <a:t>?android:attr/colorAccent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000">
                <a:latin typeface="Roboto"/>
                <a:ea typeface="Roboto"/>
                <a:cs typeface="Roboto"/>
                <a:sym typeface="Roboto"/>
              </a:rPr>
              <a:t>?android:attr/textColorPrimary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800"/>
              <a:t>Удобный ресайзинг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B78E7"/>
                </a:solidFill>
                <a:latin typeface="Roboto Mono"/>
                <a:ea typeface="Roboto Mono"/>
                <a:cs typeface="Roboto Mono"/>
                <a:sym typeface="Roboto Mono"/>
              </a:rPr>
              <a:t>   &lt;appwidget-provider</a:t>
            </a:r>
            <a:endParaRPr sz="1050">
              <a:solidFill>
                <a:srgbClr val="3B78E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B78E7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B78E7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ru-RU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android:configure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-RU" sz="1050">
                <a:solidFill>
                  <a:srgbClr val="0D904F"/>
                </a:solidFill>
                <a:latin typeface="Roboto Mono"/>
                <a:ea typeface="Roboto Mono"/>
                <a:cs typeface="Roboto Mono"/>
                <a:sym typeface="Roboto Mono"/>
              </a:rPr>
              <a:t>"com.myapp.WidgetConfigActivity"</a:t>
            </a:r>
            <a:endParaRPr sz="1050">
              <a:solidFill>
                <a:srgbClr val="0D90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B78E7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ru-RU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android:widgetFeatures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-RU" sz="1050">
                <a:solidFill>
                  <a:srgbClr val="0D904F"/>
                </a:solidFill>
                <a:latin typeface="Roboto Mono"/>
                <a:ea typeface="Roboto Mono"/>
                <a:cs typeface="Roboto Mono"/>
                <a:sym typeface="Roboto Mono"/>
              </a:rPr>
              <a:t>"reconfigurable"</a:t>
            </a:r>
            <a:r>
              <a:rPr lang="ru-RU" sz="1050">
                <a:solidFill>
                  <a:srgbClr val="3B78E7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50">
              <a:solidFill>
                <a:srgbClr val="3B78E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B78E7"/>
                </a:solidFill>
                <a:latin typeface="Roboto Mono"/>
                <a:ea typeface="Roboto Mono"/>
                <a:cs typeface="Roboto Mono"/>
                <a:sym typeface="Roboto Mono"/>
              </a:rPr>
              <a:t>   &lt;/appwidget-provider&gt;</a:t>
            </a:r>
            <a:endParaRPr sz="1050">
              <a:solidFill>
                <a:srgbClr val="3B78E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800"/>
              <a:t>Обновлены контроллы - чекбоксы, свитчи радиокнопки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800"/>
              <a:t>Плавный переход в приложение из виджета</a:t>
            </a:r>
            <a:endParaRPr sz="1800"/>
          </a:p>
        </p:txBody>
      </p:sp>
      <p:sp>
        <p:nvSpPr>
          <p:cNvPr id="410" name="Google Shape;410;p4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W</a:t>
            </a:r>
            <a:r>
              <a:rPr lang="ru-RU"/>
              <a:t>idgets Improvements</a:t>
            </a:r>
            <a:endParaRPr/>
          </a:p>
        </p:txBody>
      </p:sp>
      <p:sp>
        <p:nvSpPr>
          <p:cNvPr id="411" name="Google Shape;411;p4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12" name="Google Shape;4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775" y="1683944"/>
            <a:ext cx="3245661" cy="393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"/>
          <p:cNvSpPr txBox="1"/>
          <p:nvPr>
            <p:ph idx="1" type="body"/>
          </p:nvPr>
        </p:nvSpPr>
        <p:spPr>
          <a:xfrm>
            <a:off x="4801500" y="1612425"/>
            <a:ext cx="59073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Он включается по умолчанию для ViewGroup, которые используют </a:t>
            </a:r>
            <a:r>
              <a:rPr b="1" lang="ru-RU"/>
              <a:t>EdgeEffect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600"/>
              <a:t>(RecyclerView, ListView, ScrollView, NestedScrollView, HorizontalScrollView, ViewPager, ViewPager2)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Но можно отключить: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B78E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B78E7"/>
                </a:solidFill>
                <a:latin typeface="Roboto Mono"/>
                <a:ea typeface="Roboto Mono"/>
                <a:cs typeface="Roboto Mono"/>
                <a:sym typeface="Roboto Mono"/>
              </a:rPr>
              <a:t>&lt;ScrollView</a:t>
            </a:r>
            <a:endParaRPr sz="1050">
              <a:solidFill>
                <a:srgbClr val="3B78E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...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ru-RU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android:overScrollMode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-RU" sz="1050">
                <a:solidFill>
                  <a:srgbClr val="0D904F"/>
                </a:solidFill>
                <a:latin typeface="Roboto Mono"/>
                <a:ea typeface="Roboto Mono"/>
                <a:cs typeface="Roboto Mono"/>
                <a:sym typeface="Roboto Mono"/>
              </a:rPr>
              <a:t>"never"</a:t>
            </a:r>
            <a:endParaRPr sz="1050">
              <a:solidFill>
                <a:srgbClr val="0D90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...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B78E7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50">
              <a:solidFill>
                <a:srgbClr val="3B78E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или в коде</a:t>
            </a:r>
            <a:endParaRPr/>
          </a:p>
          <a:p>
            <a:pPr indent="0" lvl="0" marL="215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recyclerview.overScrollMode = </a:t>
            </a:r>
            <a:r>
              <a:rPr lang="ru-RU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.OVER</a:t>
            </a:r>
            <a:r>
              <a:rPr lang="ru-RU" sz="10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SCROLL</a:t>
            </a:r>
            <a:r>
              <a:rPr lang="ru-RU" sz="10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NEVER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Overscroll effect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20" name="Google Shape;4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725" y="1612425"/>
            <a:ext cx="1976475" cy="427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"/>
          <p:cNvSpPr txBox="1"/>
          <p:nvPr>
            <p:ph idx="1" type="body"/>
          </p:nvPr>
        </p:nvSpPr>
        <p:spPr>
          <a:xfrm>
            <a:off x="982575" y="1612425"/>
            <a:ext cx="7690500" cy="41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Выставить RenderEffect для View</a:t>
            </a:r>
            <a:br>
              <a:rPr lang="ru-RU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RENDER_EFFECT_BLUR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-RU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RenderEffect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.createBlurEffect(</a:t>
            </a:r>
            <a:r>
              <a:rPr lang="ru-RU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20f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20f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Shader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-RU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TileMode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CLAMP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.setRenderEffect(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RENDER_EFFECT_BLUR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Проставить blur для экрана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 </a:t>
            </a:r>
            <a:r>
              <a:rPr b="1"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="android:windowIsTranslucent"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&gt;true&lt;/</a:t>
            </a:r>
            <a:r>
              <a:rPr b="1"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 </a:t>
            </a:r>
            <a:r>
              <a:rPr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="android:windowBlurBehindEnabled"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&gt;true&lt;/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 </a:t>
            </a:r>
            <a:r>
              <a:rPr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="android:windowBlurBehindRadius"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&gt;40dp&lt;/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 </a:t>
            </a:r>
            <a:r>
              <a:rPr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="android:windowBackgroundBlurRadius"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&gt;20dp&lt;/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в коде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.setBackgroundBlurRadius(</a:t>
            </a:r>
            <a:r>
              <a:rPr lang="ru-RU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6" name="Google Shape;426;p4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Hello, Native Render Effect</a:t>
            </a:r>
            <a:endParaRPr/>
          </a:p>
        </p:txBody>
      </p:sp>
      <p:sp>
        <p:nvSpPr>
          <p:cNvPr id="427" name="Google Shape;427;p4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28" name="Google Shape;4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4425" y="788619"/>
            <a:ext cx="2930500" cy="4940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 txBox="1"/>
          <p:nvPr>
            <p:ph idx="1" type="body"/>
          </p:nvPr>
        </p:nvSpPr>
        <p:spPr>
          <a:xfrm>
            <a:off x="982575" y="1612425"/>
            <a:ext cx="97263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Улучшенная производительность за счет оптимизации системы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Расширены возможности Picture In Picture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Копирование-вставка не только текста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Ограничения на запрос геолокации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Еще ограничения на работу в фоне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Сброс выданных разрешений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Автоочистка кэша малоиспользуемых приложений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Дополнительные ограничения на старт Foreground Service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 прочее</a:t>
            </a:r>
            <a:endParaRPr/>
          </a:p>
        </p:txBody>
      </p:sp>
      <p:sp>
        <p:nvSpPr>
          <p:cNvPr id="434" name="Google Shape;434;p4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 еще улучшения работы и приватности:(</a:t>
            </a:r>
            <a:endParaRPr/>
          </a:p>
        </p:txBody>
      </p:sp>
      <p:sp>
        <p:nvSpPr>
          <p:cNvPr id="435" name="Google Shape;435;p4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4"/>
          <p:cNvSpPr txBox="1"/>
          <p:nvPr>
            <p:ph idx="1" type="body"/>
          </p:nvPr>
        </p:nvSpPr>
        <p:spPr>
          <a:xfrm>
            <a:off x="6095999" y="4589895"/>
            <a:ext cx="48666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4"/>
          <p:cNvSpPr txBox="1"/>
          <p:nvPr>
            <p:ph idx="2" type="body"/>
          </p:nvPr>
        </p:nvSpPr>
        <p:spPr>
          <a:xfrm>
            <a:off x="6096000" y="2976620"/>
            <a:ext cx="4866600" cy="1368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pre-</a:t>
            </a:r>
            <a:r>
              <a:rPr lang="ru-RU"/>
              <a:t>Android 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Doze and App Standby (Android API &gt;= 23)</a:t>
            </a:r>
            <a:endParaRPr/>
          </a:p>
        </p:txBody>
      </p:sp>
      <p:sp>
        <p:nvSpPr>
          <p:cNvPr id="447" name="Google Shape;447;p4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48" name="Google Shape;44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570" y="1612422"/>
            <a:ext cx="8946720" cy="346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6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Android Service</a:t>
            </a:r>
            <a:endParaRPr/>
          </a:p>
        </p:txBody>
      </p:sp>
      <p:sp>
        <p:nvSpPr>
          <p:cNvPr id="454" name="Google Shape;454;p4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graphicFrame>
        <p:nvGraphicFramePr>
          <p:cNvPr id="455" name="Google Shape;455;p46"/>
          <p:cNvGraphicFramePr/>
          <p:nvPr/>
        </p:nvGraphicFramePr>
        <p:xfrm>
          <a:off x="458640" y="16124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{525C6B88-58DA-4C7D-AAED-92C72194069D}</a:tableStyleId>
              </a:tblPr>
              <a:tblGrid>
                <a:gridCol w="1593000"/>
                <a:gridCol w="3345850"/>
                <a:gridCol w="3586675"/>
                <a:gridCol w="3207600"/>
              </a:tblGrid>
              <a:tr h="75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2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Запуск сервиса</a:t>
                      </a:r>
                      <a:endParaRPr b="0"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8F8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2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Вывод на передней план</a:t>
                      </a:r>
                      <a:endParaRPr b="0"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7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2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Api level</a:t>
                      </a:r>
                      <a:endParaRPr b="0"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2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Context</a:t>
                      </a:r>
                      <a:endParaRPr b="0"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E8F8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2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ContextCompat</a:t>
                      </a:r>
                      <a:endParaRPr b="0"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2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Service</a:t>
                      </a:r>
                      <a:endParaRPr b="0"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7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2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&lt; 26</a:t>
                      </a:r>
                      <a:endParaRPr b="0"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startService(Intent i)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startForegroundService(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Contex c, Intent i)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startForeground(int id, Notification n)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7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2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&lt; 29</a:t>
                      </a:r>
                      <a:endParaRPr b="0"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startForegroundService(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Intent i)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startForeground(int id, Notification n)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7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2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&gt;=29</a:t>
                      </a:r>
                      <a:endParaRPr b="0"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startForeground(int id, Notification n, 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 serviceType)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7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&gt;=31</a:t>
                      </a:r>
                      <a:endParaRPr b="1" sz="2200" u="none" cap="none" strike="noStrike">
                        <a:solidFill>
                          <a:srgbClr val="00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Ограничения на старт из Background </a:t>
                      </a:r>
                      <a:endParaRPr sz="1800"/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7"/>
          <p:cNvSpPr txBox="1"/>
          <p:nvPr/>
        </p:nvSpPr>
        <p:spPr>
          <a:xfrm>
            <a:off x="982440" y="788760"/>
            <a:ext cx="97260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latin typeface="Proxima Nova"/>
                <a:ea typeface="Proxima Nova"/>
                <a:cs typeface="Proxima Nova"/>
                <a:sym typeface="Proxima Nova"/>
              </a:rPr>
              <a:t>Uses Permissions </a:t>
            </a:r>
            <a:r>
              <a:rPr b="1" lang="ru-RU" sz="3200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Target Api &lt; 23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7"/>
          <p:cNvSpPr txBox="1"/>
          <p:nvPr/>
        </p:nvSpPr>
        <p:spPr>
          <a:xfrm>
            <a:off x="216000" y="5855760"/>
            <a:ext cx="27429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b="1" lang="ru-RU" sz="4800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sz="48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2" name="Google Shape;46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440" y="1740960"/>
            <a:ext cx="2790361" cy="494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3480" y="1740960"/>
            <a:ext cx="2388959" cy="494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2400" y="1764720"/>
            <a:ext cx="2462399" cy="494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54400" y="1764720"/>
            <a:ext cx="2346480" cy="4940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8"/>
          <p:cNvSpPr txBox="1"/>
          <p:nvPr/>
        </p:nvSpPr>
        <p:spPr>
          <a:xfrm>
            <a:off x="982440" y="788760"/>
            <a:ext cx="97260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latin typeface="Proxima Nova"/>
                <a:ea typeface="Proxima Nova"/>
                <a:cs typeface="Proxima Nova"/>
                <a:sym typeface="Proxima Nova"/>
              </a:rPr>
              <a:t>Runtime Permission </a:t>
            </a:r>
            <a:r>
              <a:rPr b="1" lang="ru-RU" sz="3200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Target Api &gt;= 23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8"/>
          <p:cNvSpPr txBox="1"/>
          <p:nvPr/>
        </p:nvSpPr>
        <p:spPr>
          <a:xfrm>
            <a:off x="216000" y="5855760"/>
            <a:ext cx="27429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b="1" lang="ru-RU" sz="4800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sz="48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2" name="Google Shape;47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250" y="1540924"/>
            <a:ext cx="2039351" cy="4314826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8"/>
          <p:cNvSpPr txBox="1"/>
          <p:nvPr/>
        </p:nvSpPr>
        <p:spPr>
          <a:xfrm>
            <a:off x="4007025" y="1611950"/>
            <a:ext cx="6289800" cy="24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latin typeface="Proxima Nova"/>
                <a:ea typeface="Proxima Nova"/>
                <a:cs typeface="Proxima Nova"/>
                <a:sym typeface="Proxima Nova"/>
              </a:rPr>
              <a:t>Уровни защиты</a:t>
            </a:r>
            <a:endParaRPr sz="2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9348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ru-RU" sz="2600">
                <a:latin typeface="Proxima Nova"/>
                <a:ea typeface="Proxima Nova"/>
                <a:cs typeface="Proxima Nova"/>
                <a:sym typeface="Proxima Nova"/>
              </a:rPr>
              <a:t>Normal (Интернет)</a:t>
            </a:r>
            <a:endParaRPr sz="2600"/>
          </a:p>
          <a:p>
            <a:pPr indent="-39348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ru-RU" sz="2600">
                <a:latin typeface="Proxima Nova"/>
                <a:ea typeface="Proxima Nova"/>
                <a:cs typeface="Proxima Nova"/>
                <a:sym typeface="Proxima Nova"/>
              </a:rPr>
              <a:t>Dangerous (Геолокация, микрофон)</a:t>
            </a:r>
            <a:endParaRPr sz="2600"/>
          </a:p>
          <a:p>
            <a:pPr indent="-39348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ru-RU" sz="2600">
                <a:latin typeface="Proxima Nova"/>
                <a:ea typeface="Proxima Nova"/>
                <a:cs typeface="Proxima Nova"/>
                <a:sym typeface="Proxima Nova"/>
              </a:rPr>
              <a:t>Signature</a:t>
            </a:r>
            <a:endParaRPr sz="2600"/>
          </a:p>
          <a:p>
            <a:pPr indent="-39348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ru-RU" sz="2600">
                <a:latin typeface="Proxima Nova"/>
                <a:ea typeface="Proxima Nova"/>
                <a:cs typeface="Proxima Nova"/>
                <a:sym typeface="Proxima Nova"/>
              </a:rPr>
              <a:t>SignatureOrSystem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9"/>
          <p:cNvSpPr txBox="1"/>
          <p:nvPr/>
        </p:nvSpPr>
        <p:spPr>
          <a:xfrm>
            <a:off x="982440" y="788760"/>
            <a:ext cx="97260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Ограничения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9"/>
          <p:cNvSpPr txBox="1"/>
          <p:nvPr/>
        </p:nvSpPr>
        <p:spPr>
          <a:xfrm>
            <a:off x="216000" y="5855760"/>
            <a:ext cx="27429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b="1" lang="ru-RU" sz="4800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sz="48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0" name="Google Shape;48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440" y="1612440"/>
            <a:ext cx="4610159" cy="39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9"/>
          <p:cNvPicPr preferRelativeResize="0"/>
          <p:nvPr/>
        </p:nvPicPr>
        <p:blipFill rotWithShape="1">
          <a:blip r:embed="rId4">
            <a:alphaModFix/>
          </a:blip>
          <a:srcRect b="0" l="25695" r="25720" t="0"/>
          <a:stretch/>
        </p:blipFill>
        <p:spPr>
          <a:xfrm>
            <a:off x="6100920" y="1612440"/>
            <a:ext cx="5033880" cy="39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9"/>
          <p:cNvSpPr/>
          <p:nvPr/>
        </p:nvSpPr>
        <p:spPr>
          <a:xfrm>
            <a:off x="1974240" y="5655600"/>
            <a:ext cx="26268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Api 29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49"/>
          <p:cNvSpPr/>
          <p:nvPr/>
        </p:nvSpPr>
        <p:spPr>
          <a:xfrm>
            <a:off x="7304400" y="5655600"/>
            <a:ext cx="26268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Api 30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/>
          <p:nvPr>
            <p:ph idx="1" type="body"/>
          </p:nvPr>
        </p:nvSpPr>
        <p:spPr>
          <a:xfrm>
            <a:off x="982570" y="2941866"/>
            <a:ext cx="37095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/>
              <a:t>Кратко</a:t>
            </a:r>
            <a:endParaRPr/>
          </a:p>
        </p:txBody>
      </p:sp>
      <p:sp>
        <p:nvSpPr>
          <p:cNvPr id="276" name="Google Shape;276;p23"/>
          <p:cNvSpPr txBox="1"/>
          <p:nvPr>
            <p:ph idx="2" type="body"/>
          </p:nvPr>
        </p:nvSpPr>
        <p:spPr>
          <a:xfrm>
            <a:off x="6271264" y="462980"/>
            <a:ext cx="47973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/>
              <a:t>Что помним?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Как находить проблемы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Как их решаем?:)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7" name="Google Shape;277;p23"/>
          <p:cNvSpPr txBox="1"/>
          <p:nvPr>
            <p:ph idx="3" type="body"/>
          </p:nvPr>
        </p:nvSpPr>
        <p:spPr>
          <a:xfrm>
            <a:off x="6271264" y="3875019"/>
            <a:ext cx="47973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/>
              <a:t>Что успели сделать?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MVP1?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MVP2? :)</a:t>
            </a:r>
            <a:endParaRPr/>
          </a:p>
        </p:txBody>
      </p:sp>
      <p:sp>
        <p:nvSpPr>
          <p:cNvPr id="278" name="Google Shape;278;p2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0"/>
          <p:cNvSpPr txBox="1"/>
          <p:nvPr/>
        </p:nvSpPr>
        <p:spPr>
          <a:xfrm>
            <a:off x="982440" y="788760"/>
            <a:ext cx="97260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Ограничения. Api 30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0"/>
          <p:cNvSpPr txBox="1"/>
          <p:nvPr/>
        </p:nvSpPr>
        <p:spPr>
          <a:xfrm>
            <a:off x="216000" y="5855760"/>
            <a:ext cx="27429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b="1" lang="ru-RU" sz="4800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sz="48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0" name="Google Shape;490;p50"/>
          <p:cNvSpPr txBox="1"/>
          <p:nvPr/>
        </p:nvSpPr>
        <p:spPr>
          <a:xfrm>
            <a:off x="982440" y="1612440"/>
            <a:ext cx="11209200" cy="3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519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400"/>
              <a:buFont typeface="Arial"/>
              <a:buAutoNum type="arabicPeriod"/>
            </a:pPr>
            <a:r>
              <a:rPr b="0" lang="ru-RU" sz="2400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Автоматический сброс разрешений спустя некоторое время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0519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400"/>
              <a:buFont typeface="Arial"/>
              <a:buAutoNum type="arabicPeriod"/>
            </a:pPr>
            <a:r>
              <a:rPr b="0" lang="ru-RU" sz="2400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Изменение логики отображения диалога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0519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400"/>
              <a:buFont typeface="Arial"/>
              <a:buChar char="○"/>
            </a:pPr>
            <a:r>
              <a:rPr b="0" i="0" lang="ru-RU" sz="2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Если пользователь отклонил запрос более одного раза, то диалог не показывается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1"/>
          <p:cNvSpPr txBox="1"/>
          <p:nvPr/>
        </p:nvSpPr>
        <p:spPr>
          <a:xfrm>
            <a:off x="982440" y="788760"/>
            <a:ext cx="97260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Использование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1"/>
          <p:cNvSpPr txBox="1"/>
          <p:nvPr/>
        </p:nvSpPr>
        <p:spPr>
          <a:xfrm>
            <a:off x="216000" y="5855760"/>
            <a:ext cx="27429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b="1" lang="ru-RU" sz="4800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sz="48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7" name="Google Shape;497;p51"/>
          <p:cNvSpPr txBox="1"/>
          <p:nvPr/>
        </p:nvSpPr>
        <p:spPr>
          <a:xfrm>
            <a:off x="453400" y="1410775"/>
            <a:ext cx="8942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manifest </a:t>
            </a:r>
            <a:r>
              <a:rPr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ru-RU" sz="1100" u="sng">
                <a:solidFill>
                  <a:schemeClr val="hlink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http://schemas.android.com/apk/res/android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package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="ru.hse.lesson10"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...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uses-permission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:name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="android.permission.READ_CONTACTS"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8" name="Google Shape;498;p51"/>
          <p:cNvSpPr txBox="1"/>
          <p:nvPr/>
        </p:nvSpPr>
        <p:spPr>
          <a:xfrm>
            <a:off x="453400" y="2103475"/>
            <a:ext cx="10705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requestPermissionLauncher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registerForActivityResult(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ActivityResultContracts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.RequestPermission())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isGranted: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Boolean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(isGranted)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loadContacts()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Toast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.makeText(requireContext(), 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"PERMISSION is not granted"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Toast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LENGTH_LONG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).show()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...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9" name="Google Shape;499;p51"/>
          <p:cNvSpPr txBox="1"/>
          <p:nvPr/>
        </p:nvSpPr>
        <p:spPr>
          <a:xfrm>
            <a:off x="453400" y="3566125"/>
            <a:ext cx="118518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ru-RU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checkAndLoadContacts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when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ContextCompat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.checkSelfPermission(requireActivity(),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Manifest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permission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READ_CONTACTS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==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PackageManager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PERMISSION_GRANTED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loadContacts()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ActivityCompat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.shouldShowRequestPermissionRationale(requireActivity(),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Manifest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permission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READ_CONTACTS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-&gt;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showRationaleDialog()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 requestContactPermission()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ru-RU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requestContactPermission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requestPermissionLauncher.launch(Manifest.permission.READ_CONTACTS)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2"/>
          <p:cNvSpPr txBox="1"/>
          <p:nvPr/>
        </p:nvSpPr>
        <p:spPr>
          <a:xfrm>
            <a:off x="982440" y="788760"/>
            <a:ext cx="97260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Setting Panel</a:t>
            </a:r>
            <a:r>
              <a:rPr b="1" lang="ru-RU" sz="3200">
                <a:latin typeface="Proxima Nova"/>
                <a:ea typeface="Proxima Nova"/>
                <a:cs typeface="Proxima Nova"/>
                <a:sym typeface="Proxima Nova"/>
              </a:rPr>
              <a:t> (Android API &gt;= </a:t>
            </a:r>
            <a:r>
              <a:rPr b="1" lang="ru-RU" sz="3200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29)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2"/>
          <p:cNvSpPr txBox="1"/>
          <p:nvPr/>
        </p:nvSpPr>
        <p:spPr>
          <a:xfrm>
            <a:off x="216000" y="5855760"/>
            <a:ext cx="27429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b="1" lang="ru-RU" sz="4800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sz="48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6" name="Google Shape;50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9120" y="2311920"/>
            <a:ext cx="4313521" cy="41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2"/>
          <p:cNvSpPr/>
          <p:nvPr/>
        </p:nvSpPr>
        <p:spPr>
          <a:xfrm>
            <a:off x="2959200" y="1612440"/>
            <a:ext cx="5903700" cy="29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1600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050" strike="noStrike">
                <a:solidFill>
                  <a:srgbClr val="3B78E7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lang="ru-RU" sz="1050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panelIntent = </a:t>
            </a:r>
            <a:r>
              <a:rPr b="0" lang="ru-RU" sz="1050" strike="noStrike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b="0" lang="ru-RU" sz="1050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lang="ru-RU" sz="1050" strike="noStrike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Settings</a:t>
            </a:r>
            <a:r>
              <a:rPr b="0" lang="ru-RU" sz="1050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lang="ru-RU" sz="1050" strike="noStrike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Panel</a:t>
            </a:r>
            <a:r>
              <a:rPr b="0" lang="ru-RU" sz="1050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ru-RU" sz="1050" strike="noStrike">
                <a:solidFill>
                  <a:srgbClr val="EC407A"/>
                </a:solidFill>
                <a:latin typeface="Roboto Mono"/>
                <a:ea typeface="Roboto Mono"/>
                <a:cs typeface="Roboto Mono"/>
                <a:sym typeface="Roboto Mono"/>
              </a:rPr>
              <a:t>settings_panel_type</a:t>
            </a:r>
            <a:r>
              <a:rPr b="0" lang="ru-RU" sz="1050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21600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050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startActivity(panelIntent)</a:t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WindowInsets (Android API &gt;= 21)</a:t>
            </a:r>
            <a:endParaRPr/>
          </a:p>
        </p:txBody>
      </p:sp>
      <p:pic>
        <p:nvPicPr>
          <p:cNvPr id="513" name="Google Shape;5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74" y="1472375"/>
            <a:ext cx="5101900" cy="51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15" name="Google Shape;51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708" y="1472369"/>
            <a:ext cx="2470391" cy="4940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9599" y="1472369"/>
            <a:ext cx="2470391" cy="4940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WindowInsets simple implementation (layout)</a:t>
            </a:r>
            <a:endParaRPr/>
          </a:p>
        </p:txBody>
      </p:sp>
      <p:sp>
        <p:nvSpPr>
          <p:cNvPr id="522" name="Google Shape;522;p5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23" name="Google Shape;523;p54"/>
          <p:cNvSpPr txBox="1"/>
          <p:nvPr/>
        </p:nvSpPr>
        <p:spPr>
          <a:xfrm>
            <a:off x="3394200" y="2235700"/>
            <a:ext cx="5403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&lt;?</a:t>
            </a:r>
            <a:r>
              <a:rPr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xml version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="1.0" </a:t>
            </a:r>
            <a:r>
              <a:rPr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="utf-8"</a:t>
            </a:r>
            <a:r>
              <a:rPr i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 i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androidx.appcompat.widget.LinearLayoutCompat</a:t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="http://schemas.android.com/apk/res/android"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="@+id/container"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:orientation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="vertical"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ru-RU" sz="1100">
                <a:solidFill>
                  <a:srgbClr val="174AD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:fitsSystemWindows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="true"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WindowInsets simple implementation (code)</a:t>
            </a:r>
            <a:endParaRPr/>
          </a:p>
        </p:txBody>
      </p:sp>
      <p:sp>
        <p:nvSpPr>
          <p:cNvPr id="529" name="Google Shape;529;p5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30" name="Google Shape;530;p55"/>
          <p:cNvSpPr txBox="1"/>
          <p:nvPr/>
        </p:nvSpPr>
        <p:spPr>
          <a:xfrm>
            <a:off x="2842200" y="1612425"/>
            <a:ext cx="65076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typealias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BarChangeListener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(offsetTop: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offsetBottom: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-&gt;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Unit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ru-RU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setBarTransparency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(listener: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BarChangeListener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setCustomInsetHandler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decorView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listener)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navigationBarColor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TRANSPARENT</a:t>
            </a:r>
            <a:endParaRPr i="1" sz="1100">
              <a:solidFill>
                <a:srgbClr val="87109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window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statusBarColor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TRANSPARENT</a:t>
            </a:r>
            <a:endParaRPr i="1" sz="1100">
              <a:solidFill>
                <a:srgbClr val="87109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ru-RU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setCustomInsetHandler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(view: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listener: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BarChangeListener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ViewCompat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.setOnApplyWindowInsetsListener(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_, insets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desiredBottomInset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calculateDesiredBottomInset(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insets.</a:t>
            </a: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systemWindowInsetTop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insets.</a:t>
            </a: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systemWindowInsetBottom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listener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tmp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Insets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.of(</a:t>
            </a:r>
            <a:r>
              <a:rPr lang="ru-RU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desiredBottomInset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compatInsets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WindowInsetsCompat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.Builder()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.setSystemWindowInsets(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tmp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.build()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ViewCompat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.onApplyWindowInsets(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compatInsets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6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WindowInsets simple implementation (code) 2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37" name="Google Shape;537;p56"/>
          <p:cNvSpPr txBox="1"/>
          <p:nvPr/>
        </p:nvSpPr>
        <p:spPr>
          <a:xfrm>
            <a:off x="1320650" y="1565925"/>
            <a:ext cx="102354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ru-RU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calculateDesiredBottomInset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(topInset: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bottomInset: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listener: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BarChangeListener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hasKeyboard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isKeyboardAppeared(bottomInset)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desiredBottomInset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hasKeyboard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bottomInset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ru-RU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10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listener(topInset,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hasKeyboard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ru-RU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bottomInset)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desiredBottomInset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ru-RU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isKeyboardAppeared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(bottomInset: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= bottomInset / </a:t>
            </a: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resources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displayMetrics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heightPixels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.toDouble() &gt; </a:t>
            </a:r>
            <a:r>
              <a:rPr lang="ru-RU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.25</a:t>
            </a:r>
            <a:endParaRPr sz="110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Usage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setBarTransparency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offsetTop, offsetBottom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7"/>
          <p:cNvSpPr txBox="1"/>
          <p:nvPr>
            <p:ph idx="1" type="body"/>
          </p:nvPr>
        </p:nvSpPr>
        <p:spPr>
          <a:xfrm>
            <a:off x="982575" y="1612425"/>
            <a:ext cx="9726300" cy="58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 было….</a:t>
            </a:r>
            <a:endParaRPr/>
          </a:p>
        </p:txBody>
      </p:sp>
      <p:sp>
        <p:nvSpPr>
          <p:cNvPr id="543" name="Google Shape;543;p5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Доступ к внешнему хранилищу</a:t>
            </a:r>
            <a:endParaRPr/>
          </a:p>
        </p:txBody>
      </p:sp>
      <p:sp>
        <p:nvSpPr>
          <p:cNvPr id="544" name="Google Shape;544;p5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45" name="Google Shape;54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6480" y="1612440"/>
            <a:ext cx="6892200" cy="466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8"/>
          <p:cNvSpPr txBox="1"/>
          <p:nvPr/>
        </p:nvSpPr>
        <p:spPr>
          <a:xfrm>
            <a:off x="982440" y="788760"/>
            <a:ext cx="97260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Scoped Storage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58"/>
          <p:cNvSpPr txBox="1"/>
          <p:nvPr/>
        </p:nvSpPr>
        <p:spPr>
          <a:xfrm>
            <a:off x="216000" y="5855760"/>
            <a:ext cx="27429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b="1" lang="ru-RU" sz="4800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sz="48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2" name="Google Shape;55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8680" y="1612440"/>
            <a:ext cx="7934040" cy="4703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9"/>
          <p:cNvSpPr txBox="1"/>
          <p:nvPr/>
        </p:nvSpPr>
        <p:spPr>
          <a:xfrm>
            <a:off x="982440" y="788760"/>
            <a:ext cx="97260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Scoped Storage. Кратко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9"/>
          <p:cNvSpPr txBox="1"/>
          <p:nvPr/>
        </p:nvSpPr>
        <p:spPr>
          <a:xfrm>
            <a:off x="216000" y="5855760"/>
            <a:ext cx="27429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b="1" lang="ru-RU" sz="4800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sz="48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9" name="Google Shape;559;p59"/>
          <p:cNvSpPr txBox="1"/>
          <p:nvPr/>
        </p:nvSpPr>
        <p:spPr>
          <a:xfrm>
            <a:off x="982440" y="1612440"/>
            <a:ext cx="10457400" cy="3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4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AutoNum type="arabicPeriod"/>
            </a:pPr>
            <a:r>
              <a:rPr b="0" lang="ru-RU" sz="2600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Нет доступа к файлу по его пути. Вместо этого нужно использовать его Uri.</a:t>
            </a:r>
            <a:endParaRPr b="0" sz="2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4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AutoNum type="arabicPeriod"/>
            </a:pPr>
            <a:r>
              <a:rPr b="0" lang="ru-RU" sz="2600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Приложение будет иметь </a:t>
            </a:r>
            <a:r>
              <a:rPr b="1" lang="ru-RU" sz="2600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неограниченный доступ к своему </a:t>
            </a:r>
            <a:r>
              <a:rPr b="0" lang="ru-RU" sz="2600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внутреннему и внешнему хранилищу для операций чтения и записи.</a:t>
            </a:r>
            <a:endParaRPr b="0" sz="2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4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AutoNum type="arabicPeriod"/>
            </a:pPr>
            <a:r>
              <a:rPr b="0" lang="ru-RU" sz="2600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Доступ к коллекции медиафайлов других приложений можно получить с помощью разрешения READ_STORAGE_PERMISSION</a:t>
            </a:r>
            <a:endParaRPr b="0" sz="2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 txBox="1"/>
          <p:nvPr>
            <p:ph idx="1" type="body"/>
          </p:nvPr>
        </p:nvSpPr>
        <p:spPr>
          <a:xfrm>
            <a:off x="6510338" y="996950"/>
            <a:ext cx="4698900" cy="48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Актуальный </a:t>
            </a:r>
            <a:r>
              <a:rPr lang="ru-RU"/>
              <a:t>стек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Новый Android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Не такой новый Android</a:t>
            </a:r>
            <a:endParaRPr/>
          </a:p>
        </p:txBody>
      </p:sp>
      <p:sp>
        <p:nvSpPr>
          <p:cNvPr id="284" name="Google Shape;284;p24"/>
          <p:cNvSpPr txBox="1"/>
          <p:nvPr>
            <p:ph idx="2" type="body"/>
          </p:nvPr>
        </p:nvSpPr>
        <p:spPr>
          <a:xfrm>
            <a:off x="982569" y="3151476"/>
            <a:ext cx="34584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Содержание занятия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0"/>
          <p:cNvSpPr txBox="1"/>
          <p:nvPr/>
        </p:nvSpPr>
        <p:spPr>
          <a:xfrm>
            <a:off x="982440" y="788760"/>
            <a:ext cx="97260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Scoped Storage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60"/>
          <p:cNvSpPr txBox="1"/>
          <p:nvPr/>
        </p:nvSpPr>
        <p:spPr>
          <a:xfrm>
            <a:off x="216000" y="5855760"/>
            <a:ext cx="27429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b="1" lang="ru-RU" sz="4800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sz="48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6" name="Google Shape;56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600" y="1612440"/>
            <a:ext cx="10042561" cy="4361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1"/>
          <p:cNvSpPr txBox="1"/>
          <p:nvPr/>
        </p:nvSpPr>
        <p:spPr>
          <a:xfrm>
            <a:off x="982440" y="788760"/>
            <a:ext cx="97260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Scoped Storage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1"/>
          <p:cNvSpPr txBox="1"/>
          <p:nvPr/>
        </p:nvSpPr>
        <p:spPr>
          <a:xfrm>
            <a:off x="216000" y="5855760"/>
            <a:ext cx="27429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b="1" lang="ru-RU" sz="4800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sz="48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3" name="Google Shape;57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320" y="1689120"/>
            <a:ext cx="11193120" cy="34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2"/>
          <p:cNvSpPr txBox="1"/>
          <p:nvPr/>
        </p:nvSpPr>
        <p:spPr>
          <a:xfrm>
            <a:off x="982440" y="788760"/>
            <a:ext cx="97260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Directories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62"/>
          <p:cNvSpPr txBox="1"/>
          <p:nvPr/>
        </p:nvSpPr>
        <p:spPr>
          <a:xfrm>
            <a:off x="216000" y="5855760"/>
            <a:ext cx="27429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b="1" lang="ru-RU" sz="4800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sz="48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0" name="Google Shape;580;p62"/>
          <p:cNvPicPr preferRelativeResize="0"/>
          <p:nvPr/>
        </p:nvPicPr>
        <p:blipFill rotWithShape="1">
          <a:blip r:embed="rId3">
            <a:alphaModFix/>
          </a:blip>
          <a:srcRect b="6786" l="4189" r="4125" t="23027"/>
          <a:stretch/>
        </p:blipFill>
        <p:spPr>
          <a:xfrm>
            <a:off x="1820880" y="1612440"/>
            <a:ext cx="8550001" cy="36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3"/>
          <p:cNvSpPr txBox="1"/>
          <p:nvPr/>
        </p:nvSpPr>
        <p:spPr>
          <a:xfrm>
            <a:off x="982440" y="788760"/>
            <a:ext cx="97260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Советы Google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63"/>
          <p:cNvSpPr txBox="1"/>
          <p:nvPr/>
        </p:nvSpPr>
        <p:spPr>
          <a:xfrm>
            <a:off x="216000" y="5855760"/>
            <a:ext cx="27429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b="1" lang="ru-RU" sz="4800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sz="48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7" name="Google Shape;587;p63"/>
          <p:cNvSpPr txBox="1"/>
          <p:nvPr/>
        </p:nvSpPr>
        <p:spPr>
          <a:xfrm>
            <a:off x="982440" y="1612440"/>
            <a:ext cx="10457400" cy="3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5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lang="ru-RU" sz="2400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Target api &lt; 29 - отказаться от Scoped Storage 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05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lang="ru-RU" sz="2400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Target api = 29 - отказаться от Scoped Storage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051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ru-RU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android:requestLegacyExternalStorage="true"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05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lang="ru-RU" sz="2400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Target Api &gt;= 30 - использовать Scoped Storage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S</a:t>
            </a:r>
            <a:r>
              <a:rPr lang="ru-RU"/>
              <a:t>torage Access Framework</a:t>
            </a:r>
            <a:endParaRPr/>
          </a:p>
        </p:txBody>
      </p:sp>
      <p:sp>
        <p:nvSpPr>
          <p:cNvPr id="593" name="Google Shape;593;p6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94" name="Google Shape;59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708" y="1612419"/>
            <a:ext cx="2780182" cy="494078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4"/>
          <p:cNvSpPr txBox="1"/>
          <p:nvPr/>
        </p:nvSpPr>
        <p:spPr>
          <a:xfrm>
            <a:off x="5942975" y="1886650"/>
            <a:ext cx="5490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ru-RU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openFile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intent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Intent(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Intent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ACTION_OPEN_DOCUMENT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i="1" lang="ru-RU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apply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addCategory(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Intent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CATEGORY_OPENABLE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ru-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"*/*"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startActivityForResult(</a:t>
            </a:r>
            <a:r>
              <a:rPr lang="ru-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intent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10003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5"/>
          <p:cNvSpPr txBox="1"/>
          <p:nvPr>
            <p:ph idx="1" type="body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Напоминание оставить отзыв</a:t>
            </a:r>
            <a:endParaRPr/>
          </a:p>
        </p:txBody>
      </p:sp>
      <p:sp>
        <p:nvSpPr>
          <p:cNvPr id="601" name="Google Shape;601;p6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>
            <p:ph idx="1" type="body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90" name="Google Shape;290;p25"/>
          <p:cNvSpPr txBox="1"/>
          <p:nvPr>
            <p:ph idx="2" type="body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ru-RU"/>
              <a:t>Актуальный стек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У разных команд - разный стек</a:t>
            </a:r>
            <a:endParaRPr/>
          </a:p>
        </p:txBody>
      </p:sp>
      <p:sp>
        <p:nvSpPr>
          <p:cNvPr id="296" name="Google Shape;296;p2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97" name="Google Shape;297;p26"/>
          <p:cNvSpPr txBox="1"/>
          <p:nvPr/>
        </p:nvSpPr>
        <p:spPr>
          <a:xfrm rot="-1066938">
            <a:off x="4231310" y="4357462"/>
            <a:ext cx="6979347" cy="15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333333"/>
                </a:solidFill>
              </a:rPr>
              <a:t>Требования</a:t>
            </a:r>
            <a:endParaRPr b="1" sz="1800">
              <a:solidFill>
                <a:srgbClr val="333333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333333"/>
              </a:buClr>
              <a:buSzPts val="1350"/>
              <a:buChar char="●"/>
            </a:pPr>
            <a:r>
              <a:rPr lang="ru-RU" sz="1350" u="sng">
                <a:solidFill>
                  <a:srgbClr val="333333"/>
                </a:solidFill>
              </a:rPr>
              <a:t>Знание Java, Kotlin</a:t>
            </a:r>
            <a:r>
              <a:rPr lang="ru-RU" sz="1350">
                <a:solidFill>
                  <a:srgbClr val="333333"/>
                </a:solidFill>
              </a:rPr>
              <a:t>. Опыт коммерческого программирования минимум 3 года;</a:t>
            </a:r>
            <a:endParaRPr sz="1350">
              <a:solidFill>
                <a:srgbClr val="333333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Char char="●"/>
            </a:pPr>
            <a:r>
              <a:rPr lang="ru-RU" sz="1350" u="sng">
                <a:solidFill>
                  <a:srgbClr val="333333"/>
                </a:solidFill>
              </a:rPr>
              <a:t>Знание SOLID принципов и MV* паттернов (MVP, MVVM и другие);</a:t>
            </a:r>
            <a:endParaRPr sz="1350" u="sng">
              <a:solidFill>
                <a:srgbClr val="333333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Char char="●"/>
            </a:pPr>
            <a:r>
              <a:rPr lang="ru-RU" sz="1350" u="sng">
                <a:solidFill>
                  <a:srgbClr val="333333"/>
                </a:solidFill>
              </a:rPr>
              <a:t>Понимание Single Activity Architecture, Multi-module project;</a:t>
            </a:r>
            <a:endParaRPr sz="1350" u="sng">
              <a:solidFill>
                <a:srgbClr val="333333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Char char="●"/>
            </a:pPr>
            <a:r>
              <a:rPr lang="ru-RU" sz="1350" u="sng">
                <a:solidFill>
                  <a:srgbClr val="333333"/>
                </a:solidFill>
              </a:rPr>
              <a:t>Приветствуется опыт работы с медиаконтентом - фото, видео, музыка;</a:t>
            </a:r>
            <a:endParaRPr sz="1350" u="sng">
              <a:solidFill>
                <a:srgbClr val="333333"/>
              </a:solidFill>
            </a:endParaRPr>
          </a:p>
        </p:txBody>
      </p:sp>
      <p:sp>
        <p:nvSpPr>
          <p:cNvPr id="298" name="Google Shape;298;p26"/>
          <p:cNvSpPr txBox="1"/>
          <p:nvPr/>
        </p:nvSpPr>
        <p:spPr>
          <a:xfrm rot="757643">
            <a:off x="6997920" y="522922"/>
            <a:ext cx="5616859" cy="13552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333333"/>
                </a:solidFill>
              </a:rPr>
              <a:t>Требования</a:t>
            </a:r>
            <a:endParaRPr b="1" sz="1800">
              <a:solidFill>
                <a:srgbClr val="333333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333333"/>
              </a:buClr>
              <a:buSzPts val="1350"/>
              <a:buChar char="●"/>
            </a:pPr>
            <a:r>
              <a:rPr lang="ru-RU" sz="1350">
                <a:solidFill>
                  <a:srgbClr val="333333"/>
                </a:solidFill>
              </a:rPr>
              <a:t>Опыт профессионального программирования на </a:t>
            </a:r>
            <a:r>
              <a:rPr lang="ru-RU" sz="1350" u="sng">
                <a:solidFill>
                  <a:srgbClr val="333333"/>
                </a:solidFill>
              </a:rPr>
              <a:t>языке Java</a:t>
            </a:r>
            <a:r>
              <a:rPr lang="ru-RU" sz="1350">
                <a:solidFill>
                  <a:srgbClr val="333333"/>
                </a:solidFill>
              </a:rPr>
              <a:t>;</a:t>
            </a:r>
            <a:endParaRPr sz="1350">
              <a:solidFill>
                <a:srgbClr val="333333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Char char="●"/>
            </a:pPr>
            <a:r>
              <a:rPr lang="ru-RU" sz="1350">
                <a:solidFill>
                  <a:srgbClr val="333333"/>
                </a:solidFill>
              </a:rPr>
              <a:t>Опыт профессиональной разработки Android-приложений;</a:t>
            </a:r>
            <a:endParaRPr sz="1350">
              <a:solidFill>
                <a:srgbClr val="333333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Char char="●"/>
            </a:pPr>
            <a:r>
              <a:rPr lang="ru-RU" sz="1350" u="sng">
                <a:solidFill>
                  <a:srgbClr val="333333"/>
                </a:solidFill>
              </a:rPr>
              <a:t>Опыт работы с web-технологиями;</a:t>
            </a:r>
            <a:endParaRPr sz="1350" u="sng">
              <a:solidFill>
                <a:srgbClr val="333333"/>
              </a:solidFill>
            </a:endParaRPr>
          </a:p>
        </p:txBody>
      </p:sp>
      <p:sp>
        <p:nvSpPr>
          <p:cNvPr id="299" name="Google Shape;299;p26"/>
          <p:cNvSpPr txBox="1"/>
          <p:nvPr/>
        </p:nvSpPr>
        <p:spPr>
          <a:xfrm rot="647740">
            <a:off x="804272" y="4955631"/>
            <a:ext cx="3395495" cy="13551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333333"/>
                </a:solidFill>
              </a:rPr>
              <a:t>Требования</a:t>
            </a:r>
            <a:endParaRPr b="1" sz="1800">
              <a:solidFill>
                <a:srgbClr val="333333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333333"/>
              </a:buClr>
              <a:buSzPts val="1350"/>
              <a:buChar char="●"/>
            </a:pPr>
            <a:r>
              <a:rPr lang="ru-RU" sz="1350">
                <a:solidFill>
                  <a:srgbClr val="333333"/>
                </a:solidFill>
              </a:rPr>
              <a:t>...</a:t>
            </a:r>
            <a:endParaRPr sz="1350">
              <a:solidFill>
                <a:srgbClr val="333333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Char char="●"/>
            </a:pPr>
            <a:r>
              <a:rPr lang="ru-RU" sz="1350" u="sng">
                <a:solidFill>
                  <a:srgbClr val="333333"/>
                </a:solidFill>
              </a:rPr>
              <a:t>опыт работы с Rx;</a:t>
            </a:r>
            <a:endParaRPr sz="1350" u="sng">
              <a:solidFill>
                <a:srgbClr val="333333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Char char="●"/>
            </a:pPr>
            <a:r>
              <a:rPr lang="ru-RU" sz="1350" u="sng">
                <a:solidFill>
                  <a:srgbClr val="333333"/>
                </a:solidFill>
              </a:rPr>
              <a:t>уверенное знание kotlin и Java;</a:t>
            </a:r>
            <a:endParaRPr sz="1350" u="sng">
              <a:solidFill>
                <a:srgbClr val="333333"/>
              </a:solidFill>
            </a:endParaRPr>
          </a:p>
        </p:txBody>
      </p:sp>
      <p:sp>
        <p:nvSpPr>
          <p:cNvPr id="300" name="Google Shape;300;p26"/>
          <p:cNvSpPr txBox="1"/>
          <p:nvPr/>
        </p:nvSpPr>
        <p:spPr>
          <a:xfrm>
            <a:off x="457225" y="1395075"/>
            <a:ext cx="73620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900">
                <a:solidFill>
                  <a:srgbClr val="333333"/>
                </a:solidFill>
              </a:rPr>
              <a:t>Требования</a:t>
            </a:r>
            <a:endParaRPr b="1" sz="1900">
              <a:solidFill>
                <a:srgbClr val="333333"/>
              </a:solidFill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333333"/>
              </a:buClr>
              <a:buSzPts val="1450"/>
              <a:buChar char="●"/>
            </a:pPr>
            <a:r>
              <a:rPr lang="ru-RU" sz="1450">
                <a:solidFill>
                  <a:srgbClr val="333333"/>
                </a:solidFill>
              </a:rPr>
              <a:t>...</a:t>
            </a:r>
            <a:endParaRPr sz="1450">
              <a:solidFill>
                <a:srgbClr val="333333"/>
              </a:solidFill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50"/>
              <a:buChar char="●"/>
            </a:pPr>
            <a:r>
              <a:rPr lang="ru-RU" sz="1450">
                <a:solidFill>
                  <a:srgbClr val="333333"/>
                </a:solidFill>
              </a:rPr>
              <a:t>Умение оценивать сложность и время выполнения задач,</a:t>
            </a:r>
            <a:r>
              <a:rPr lang="ru-RU" sz="1450" u="sng">
                <a:solidFill>
                  <a:srgbClr val="333333"/>
                </a:solidFill>
              </a:rPr>
              <a:t>git;</a:t>
            </a:r>
            <a:endParaRPr sz="1450" u="sng">
              <a:solidFill>
                <a:srgbClr val="333333"/>
              </a:solidFill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50"/>
              <a:buChar char="●"/>
            </a:pPr>
            <a:r>
              <a:rPr lang="ru-RU" sz="1450" u="sng">
                <a:solidFill>
                  <a:srgbClr val="333333"/>
                </a:solidFill>
              </a:rPr>
              <a:t>Уверенное знание Kotlin, Java;</a:t>
            </a:r>
            <a:endParaRPr sz="1450">
              <a:solidFill>
                <a:srgbClr val="333333"/>
              </a:solidFill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50"/>
              <a:buChar char="●"/>
            </a:pPr>
            <a:r>
              <a:rPr lang="ru-RU" sz="1450" u="sng">
                <a:solidFill>
                  <a:srgbClr val="333333"/>
                </a:solidFill>
              </a:rPr>
              <a:t>Опыт разработки клиент-сервер приложений, работа с сетью, работа в фоне;</a:t>
            </a:r>
            <a:endParaRPr sz="1450" u="sng">
              <a:solidFill>
                <a:srgbClr val="333333"/>
              </a:solidFill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50"/>
              <a:buChar char="●"/>
            </a:pPr>
            <a:r>
              <a:rPr lang="ru-RU" sz="1450" u="sng">
                <a:solidFill>
                  <a:srgbClr val="333333"/>
                </a:solidFill>
              </a:rPr>
              <a:t>Опыт создания кастомных UI компонентов.</a:t>
            </a:r>
            <a:endParaRPr sz="1450" u="sng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33333"/>
              </a:lnSpc>
              <a:spcBef>
                <a:spcPts val="4600"/>
              </a:spcBef>
              <a:spcAft>
                <a:spcPts val="0"/>
              </a:spcAft>
              <a:buNone/>
            </a:pPr>
            <a:r>
              <a:rPr b="1" lang="ru-RU" sz="1900">
                <a:solidFill>
                  <a:srgbClr val="333333"/>
                </a:solidFill>
              </a:rPr>
              <a:t>Будет плюсом</a:t>
            </a:r>
            <a:endParaRPr b="1" sz="19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2300"/>
              </a:spcAft>
              <a:buNone/>
            </a:pPr>
            <a:r>
              <a:rPr lang="ru-RU" sz="1450" u="sng">
                <a:solidFill>
                  <a:srgbClr val="333333"/>
                </a:solidFill>
              </a:rPr>
              <a:t>Знание JavaRX, OKHTTP, Android Architecture Components, Coroutines</a:t>
            </a:r>
            <a:endParaRPr sz="1450" u="sng">
              <a:solidFill>
                <a:srgbClr val="333333"/>
              </a:solidFill>
            </a:endParaRPr>
          </a:p>
        </p:txBody>
      </p:sp>
      <p:sp>
        <p:nvSpPr>
          <p:cNvPr id="301" name="Google Shape;301;p26"/>
          <p:cNvSpPr txBox="1"/>
          <p:nvPr/>
        </p:nvSpPr>
        <p:spPr>
          <a:xfrm rot="-664145">
            <a:off x="6385558" y="2631919"/>
            <a:ext cx="6214308" cy="15941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333333"/>
                </a:solidFill>
              </a:rPr>
              <a:t>Требования</a:t>
            </a:r>
            <a:endParaRPr sz="1800">
              <a:solidFill>
                <a:srgbClr val="333333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333333"/>
              </a:buClr>
              <a:buSzPts val="1350"/>
              <a:buChar char="●"/>
            </a:pPr>
            <a:r>
              <a:rPr lang="ru-RU" sz="1350" u="sng">
                <a:solidFill>
                  <a:srgbClr val="333333"/>
                </a:solidFill>
              </a:rPr>
              <a:t>Знание Kotlin + Coroutines&amp;Flow</a:t>
            </a:r>
            <a:endParaRPr sz="1350" u="sng">
              <a:solidFill>
                <a:srgbClr val="333333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Char char="●"/>
            </a:pPr>
            <a:r>
              <a:rPr lang="ru-RU" sz="1350" u="sng">
                <a:solidFill>
                  <a:srgbClr val="333333"/>
                </a:solidFill>
              </a:rPr>
              <a:t>Знание и опыт применения сlean architecture и design patterns</a:t>
            </a:r>
            <a:endParaRPr sz="1350" u="sng">
              <a:solidFill>
                <a:srgbClr val="333333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Char char="●"/>
            </a:pPr>
            <a:r>
              <a:rPr lang="ru-RU" sz="1350" u="sng">
                <a:solidFill>
                  <a:srgbClr val="333333"/>
                </a:solidFill>
              </a:rPr>
              <a:t>Знание и опыт применения инструментов командной работы: git</a:t>
            </a:r>
            <a:br>
              <a:rPr lang="ru-RU" sz="1350" u="sng">
                <a:solidFill>
                  <a:srgbClr val="333333"/>
                </a:solidFill>
              </a:rPr>
            </a:br>
            <a:r>
              <a:rPr lang="ru-RU" sz="1350" u="sng">
                <a:solidFill>
                  <a:srgbClr val="333333"/>
                </a:solidFill>
              </a:rPr>
              <a:t>/ CI / CD</a:t>
            </a:r>
            <a:endParaRPr sz="1350" u="sng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idx="1" type="body"/>
          </p:nvPr>
        </p:nvSpPr>
        <p:spPr>
          <a:xfrm>
            <a:off x="1614200" y="1612425"/>
            <a:ext cx="10123800" cy="435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Когда написано про взаимодействие клиент-сервер, обычно: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>
                <a:solidFill>
                  <a:schemeClr val="dk1"/>
                </a:solidFill>
              </a:rPr>
              <a:t>OkHttpClient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/>
              <a:t>retrofit2 </a:t>
            </a:r>
            <a:r>
              <a:rPr lang="ru-RU" sz="2000"/>
              <a:t>+ </a:t>
            </a:r>
            <a:r>
              <a:rPr b="1" lang="ru-RU" sz="2000"/>
              <a:t>OkHttpClient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/>
              <a:t>GSON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/>
              <a:t>moshi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Когда говорят про многопоточность: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-RU" sz="2000"/>
              <a:t>В редких случаях - знание как работать с </a:t>
            </a:r>
            <a:r>
              <a:rPr b="1" lang="ru-RU" sz="2000"/>
              <a:t>java.util.concurrent</a:t>
            </a:r>
            <a:r>
              <a:rPr lang="ru-RU" sz="2000"/>
              <a:t>, и как многопоточность обеспечивается в java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/>
              <a:t>RxJava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/>
              <a:t>Coroutines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Видео и Аудио - </a:t>
            </a:r>
            <a:r>
              <a:rPr b="1" lang="ru-RU"/>
              <a:t>ExoPlayer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Картинки: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/>
              <a:t>Glide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/>
              <a:t>Picasso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-RU" sz="2000"/>
              <a:t>Реже - </a:t>
            </a:r>
            <a:r>
              <a:rPr b="1" lang="ru-RU" sz="2000"/>
              <a:t>fresco</a:t>
            </a:r>
            <a:endParaRPr b="1" sz="2000"/>
          </a:p>
        </p:txBody>
      </p:sp>
      <p:sp>
        <p:nvSpPr>
          <p:cNvPr id="307" name="Google Shape;307;p2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Все равно есть пересечения</a:t>
            </a:r>
            <a:endParaRPr/>
          </a:p>
        </p:txBody>
      </p:sp>
      <p:sp>
        <p:nvSpPr>
          <p:cNvPr id="308" name="Google Shape;308;p2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/>
          <p:nvPr>
            <p:ph idx="1" type="body"/>
          </p:nvPr>
        </p:nvSpPr>
        <p:spPr>
          <a:xfrm>
            <a:off x="1623525" y="1612425"/>
            <a:ext cx="9085500" cy="467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Android Architecture Components: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/>
              <a:t>ViewModel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/>
              <a:t>LiveData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/>
              <a:t>Room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/>
              <a:t>Paging</a:t>
            </a:r>
            <a:r>
              <a:rPr lang="ru-RU" sz="2000"/>
              <a:t> (Используют с недоверием:)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/>
              <a:t>ViewBinding</a:t>
            </a:r>
            <a:r>
              <a:rPr b="1" lang="ru-RU" sz="2000">
                <a:solidFill>
                  <a:schemeClr val="dk1"/>
                </a:solidFill>
              </a:rPr>
              <a:t> </a:t>
            </a:r>
            <a:r>
              <a:rPr lang="ru-RU" sz="2000">
                <a:solidFill>
                  <a:schemeClr val="dk1"/>
                </a:solidFill>
              </a:rPr>
              <a:t>(не всегда)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/>
              <a:t>Navigation </a:t>
            </a:r>
            <a:r>
              <a:rPr lang="ru-RU" sz="2000"/>
              <a:t>(не всегда)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-RU" sz="2000"/>
              <a:t>… тут еще много полезного для ознакомления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Инверсия зависимостей (DI):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/>
              <a:t>Dagger2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/>
              <a:t>KOIN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/>
              <a:t>ToothPick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База данных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/>
              <a:t>Room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/>
              <a:t>Realm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-RU" sz="2000"/>
              <a:t>Остаются еще ORM варианты или NoSql</a:t>
            </a:r>
            <a:endParaRPr sz="2000"/>
          </a:p>
        </p:txBody>
      </p:sp>
      <p:sp>
        <p:nvSpPr>
          <p:cNvPr id="314" name="Google Shape;314;p2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… продолжение</a:t>
            </a:r>
            <a:endParaRPr/>
          </a:p>
        </p:txBody>
      </p:sp>
      <p:sp>
        <p:nvSpPr>
          <p:cNvPr id="315" name="Google Shape;315;p2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/>
          <p:nvPr>
            <p:ph idx="1" type="body"/>
          </p:nvPr>
        </p:nvSpPr>
        <p:spPr>
          <a:xfrm>
            <a:off x="982575" y="1612425"/>
            <a:ext cx="97263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Поскольку появляются новые технологии и идеи, то и “стандартные библиотеки” со временем тоже меняются.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примера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Асинхронное взаимодействие: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/>
              <a:t>AsyncTask/Executors -&gt; RoboSpice/Volley -&gt;RxJava/Coroutines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Загрузка изображений: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-RU" sz="2000"/>
              <a:t>Свои разработки -&gt; </a:t>
            </a:r>
            <a:r>
              <a:rPr b="1" lang="ru-RU" sz="2000"/>
              <a:t>UniversalImageLoader/Picasso -&gt; Glide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База данных: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/>
              <a:t>SQLite -&gt; ORM (greenDAO) -&gt; Realm -&gt; Room</a:t>
            </a:r>
            <a:r>
              <a:rPr lang="ru-RU" sz="2000"/>
              <a:t> + возможны старые реализации </a:t>
            </a:r>
            <a:endParaRPr sz="2000"/>
          </a:p>
        </p:txBody>
      </p:sp>
      <p:sp>
        <p:nvSpPr>
          <p:cNvPr id="321" name="Google Shape;321;p29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Нет ничего вечного</a:t>
            </a:r>
            <a:endParaRPr/>
          </a:p>
        </p:txBody>
      </p:sp>
      <p:sp>
        <p:nvSpPr>
          <p:cNvPr id="322" name="Google Shape;322;p2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